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4C739C3-8D9A-49B4-9E2C-B546A38673F6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FC7E663-114D-40C3-A448-D55A6A2D5ECF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3826961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739C3-8D9A-49B4-9E2C-B546A38673F6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E663-114D-40C3-A448-D55A6A2D5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748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739C3-8D9A-49B4-9E2C-B546A38673F6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E663-114D-40C3-A448-D55A6A2D5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496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Заголовок и подзаголовок копия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1790219" y="6339428"/>
            <a:ext cx="206043" cy="17841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756385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739C3-8D9A-49B4-9E2C-B546A38673F6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E663-114D-40C3-A448-D55A6A2D5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435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4C739C3-8D9A-49B4-9E2C-B546A38673F6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FC7E663-114D-40C3-A448-D55A6A2D5EC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3979881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739C3-8D9A-49B4-9E2C-B546A38673F6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E663-114D-40C3-A448-D55A6A2D5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353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739C3-8D9A-49B4-9E2C-B546A38673F6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E663-114D-40C3-A448-D55A6A2D5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858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739C3-8D9A-49B4-9E2C-B546A38673F6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E663-114D-40C3-A448-D55A6A2D5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160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739C3-8D9A-49B4-9E2C-B546A38673F6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7E663-114D-40C3-A448-D55A6A2D5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8496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4C739C3-8D9A-49B4-9E2C-B546A38673F6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FC7E663-114D-40C3-A448-D55A6A2D5EC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00210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4C739C3-8D9A-49B4-9E2C-B546A38673F6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FC7E663-114D-40C3-A448-D55A6A2D5EC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75350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4C739C3-8D9A-49B4-9E2C-B546A38673F6}" type="datetimeFigureOut">
              <a:rPr lang="ru-RU" smtClean="0"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1FC7E663-114D-40C3-A448-D55A6A2D5EC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93691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t.me/psycho_jor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916879"/>
            <a:ext cx="9144000" cy="3754437"/>
          </a:xfrm>
        </p:spPr>
        <p:txBody>
          <a:bodyPr>
            <a:noAutofit/>
          </a:bodyPr>
          <a:lstStyle/>
          <a:p>
            <a:r>
              <a:rPr lang="ru-RU" sz="4800" dirty="0"/>
              <a:t>Причины инфантильности или как дети не становятся взрослыми. </a:t>
            </a:r>
          </a:p>
        </p:txBody>
      </p:sp>
    </p:spTree>
    <p:extLst>
      <p:ext uri="{BB962C8B-B14F-4D97-AF65-F5344CB8AC3E}">
        <p14:creationId xmlns:p14="http://schemas.microsoft.com/office/powerpoint/2010/main" val="26340912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418672"/>
            <a:ext cx="9601200" cy="1485900"/>
          </a:xfrm>
        </p:spPr>
        <p:txBody>
          <a:bodyPr/>
          <a:lstStyle/>
          <a:p>
            <a:r>
              <a:rPr lang="ru-RU" dirty="0"/>
              <a:t>Родительское воспитание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904571"/>
            <a:ext cx="9601200" cy="4414035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200000"/>
              </a:lnSpc>
            </a:pPr>
            <a:r>
              <a:rPr lang="ru-RU" sz="4400" dirty="0"/>
              <a:t>Опека (тревога, беспокойство)</a:t>
            </a:r>
          </a:p>
          <a:p>
            <a:pPr>
              <a:lnSpc>
                <a:spcPct val="200000"/>
              </a:lnSpc>
            </a:pPr>
            <a:r>
              <a:rPr lang="ru-RU" sz="4400" dirty="0"/>
              <a:t>Амбиции (собственная нереализованность)</a:t>
            </a:r>
          </a:p>
          <a:p>
            <a:pPr>
              <a:lnSpc>
                <a:spcPct val="200000"/>
              </a:lnSpc>
            </a:pPr>
            <a:r>
              <a:rPr lang="ru-RU" sz="4400" dirty="0"/>
              <a:t>Авторитарность (жажда власти и регуляции, пренебрежение интересами)</a:t>
            </a:r>
          </a:p>
          <a:p>
            <a:pPr>
              <a:lnSpc>
                <a:spcPct val="200000"/>
              </a:lnSpc>
            </a:pPr>
            <a:r>
              <a:rPr lang="ru-RU" sz="4400" dirty="0"/>
              <a:t>Ребенок - спасательный круг (избежание одиночества) 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ru-RU" sz="2400" b="1" i="1" dirty="0"/>
              <a:t> </a:t>
            </a:r>
          </a:p>
          <a:p>
            <a:pPr>
              <a:lnSpc>
                <a:spcPct val="200000"/>
              </a:lnSpc>
            </a:pP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663024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463407"/>
            <a:ext cx="9601200" cy="1485900"/>
          </a:xfrm>
        </p:spPr>
        <p:txBody>
          <a:bodyPr/>
          <a:lstStyle/>
          <a:p>
            <a:r>
              <a:rPr lang="ru-RU" dirty="0"/>
              <a:t>Чего ждет инфантильный взрослый: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0" y="1874605"/>
            <a:ext cx="9601200" cy="3581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2800" dirty="0"/>
              <a:t>Ждет опеки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800" dirty="0"/>
              <a:t>Ждет одобрения и признания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800" dirty="0"/>
              <a:t>Ищет виноватых и предъявляет претензии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800" dirty="0"/>
              <a:t>Требует, а не сотрудничает </a:t>
            </a:r>
          </a:p>
        </p:txBody>
      </p:sp>
    </p:spTree>
    <p:extLst>
      <p:ext uri="{BB962C8B-B14F-4D97-AF65-F5344CB8AC3E}">
        <p14:creationId xmlns:p14="http://schemas.microsoft.com/office/powerpoint/2010/main" val="822269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326205"/>
            <a:ext cx="9601200" cy="1485900"/>
          </a:xfrm>
        </p:spPr>
        <p:txBody>
          <a:bodyPr/>
          <a:lstStyle/>
          <a:p>
            <a:r>
              <a:rPr lang="ru-RU" dirty="0"/>
              <a:t>Как этого избежать?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812105"/>
            <a:ext cx="9601200" cy="3581400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ru-RU" sz="2800" dirty="0"/>
              <a:t>Уход от </a:t>
            </a:r>
            <a:r>
              <a:rPr lang="ru-RU" sz="2800" dirty="0" err="1"/>
              <a:t>гиперопеки</a:t>
            </a:r>
            <a:r>
              <a:rPr lang="ru-RU" sz="2800" dirty="0"/>
              <a:t> </a:t>
            </a:r>
          </a:p>
          <a:p>
            <a:pPr>
              <a:buFontTx/>
              <a:buChar char="-"/>
            </a:pPr>
            <a:r>
              <a:rPr lang="ru-RU" sz="2800" dirty="0"/>
              <a:t>Разрешение собственных психологических сложностей </a:t>
            </a:r>
          </a:p>
          <a:p>
            <a:pPr>
              <a:buFontTx/>
              <a:buChar char="-"/>
            </a:pPr>
            <a:r>
              <a:rPr lang="ru-RU" sz="2800" dirty="0"/>
              <a:t>Передача ответственности</a:t>
            </a:r>
          </a:p>
          <a:p>
            <a:pPr>
              <a:buFontTx/>
              <a:buChar char="-"/>
            </a:pPr>
            <a:r>
              <a:rPr lang="ru-RU" sz="2800" dirty="0"/>
              <a:t>Занятие спортом/дополнительным образованием </a:t>
            </a:r>
          </a:p>
          <a:p>
            <a:pPr>
              <a:buFontTx/>
              <a:buChar char="-"/>
            </a:pPr>
            <a:r>
              <a:rPr lang="ru-RU" sz="2800" dirty="0"/>
              <a:t>Зрелые формы коммуникации </a:t>
            </a:r>
          </a:p>
          <a:p>
            <a:pPr>
              <a:buFontTx/>
              <a:buChar char="-"/>
            </a:pPr>
            <a:r>
              <a:rPr lang="ru-RU" sz="2800" dirty="0"/>
              <a:t>Привлечение к решению семейных вопросов </a:t>
            </a:r>
          </a:p>
          <a:p>
            <a:pPr>
              <a:buFontTx/>
              <a:buChar char="-"/>
            </a:pPr>
            <a:r>
              <a:rPr lang="ru-RU" sz="2600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5407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562510"/>
            <a:ext cx="9601200" cy="588195"/>
          </a:xfrm>
        </p:spPr>
        <p:txBody>
          <a:bodyPr>
            <a:noAutofit/>
          </a:bodyPr>
          <a:lstStyle/>
          <a:p>
            <a:r>
              <a:rPr lang="ru-RU" dirty="0"/>
              <a:t>Как этого избежать?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0" y="1823663"/>
            <a:ext cx="10750193" cy="5034337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800" dirty="0"/>
              <a:t>Планирование </a:t>
            </a:r>
          </a:p>
          <a:p>
            <a:pPr>
              <a:buFontTx/>
              <a:buChar char="-"/>
            </a:pPr>
            <a:r>
              <a:rPr lang="ru-RU" sz="2800" dirty="0"/>
              <a:t>Формирование преодолевающего поведения</a:t>
            </a:r>
          </a:p>
          <a:p>
            <a:pPr>
              <a:buFontTx/>
              <a:buChar char="-"/>
            </a:pPr>
            <a:r>
              <a:rPr lang="ru-RU" sz="2800" dirty="0"/>
              <a:t>Возможность встречи с проблемными ситуациями </a:t>
            </a:r>
          </a:p>
          <a:p>
            <a:pPr>
              <a:buFontTx/>
              <a:buChar char="-"/>
            </a:pPr>
            <a:r>
              <a:rPr lang="ru-RU" sz="2800" dirty="0"/>
              <a:t>Развитие эмоционального интеллекта </a:t>
            </a:r>
          </a:p>
          <a:p>
            <a:pPr>
              <a:buFontTx/>
              <a:buChar char="-"/>
            </a:pPr>
            <a:r>
              <a:rPr lang="ru-RU" sz="2800" dirty="0"/>
              <a:t>Избегать «мы» в обозначениях </a:t>
            </a:r>
          </a:p>
          <a:p>
            <a:pPr>
              <a:buFontTx/>
              <a:buChar char="-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239118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1943100"/>
            <a:ext cx="9601200" cy="1485900"/>
          </a:xfrm>
        </p:spPr>
        <p:txBody>
          <a:bodyPr/>
          <a:lstStyle/>
          <a:p>
            <a:pPr algn="ctr"/>
            <a:r>
              <a:rPr lang="ru-RU" dirty="0"/>
              <a:t>Хорошего дня!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36413" y="4911047"/>
            <a:ext cx="5955587" cy="1946953"/>
          </a:xfrm>
        </p:spPr>
        <p:txBody>
          <a:bodyPr>
            <a:normAutofit/>
          </a:bodyPr>
          <a:lstStyle/>
          <a:p>
            <a:r>
              <a:rPr lang="ru-RU" sz="2400" dirty="0"/>
              <a:t>Почта:</a:t>
            </a:r>
            <a:r>
              <a:rPr lang="en-US" sz="2400" dirty="0"/>
              <a:t>psychojor@yandex.ru</a:t>
            </a:r>
            <a:endParaRPr lang="ru-RU" sz="2400" dirty="0"/>
          </a:p>
          <a:p>
            <a:r>
              <a:rPr lang="ru-RU" sz="2400" dirty="0"/>
              <a:t>Телеграмм: </a:t>
            </a:r>
            <a:r>
              <a:rPr lang="en-US" sz="2400" dirty="0">
                <a:hlinkClick r:id="rId2"/>
              </a:rPr>
              <a:t>https://t.me/psycho_jor</a:t>
            </a:r>
            <a:endParaRPr lang="ru-RU" sz="2400" dirty="0"/>
          </a:p>
          <a:p>
            <a:r>
              <a:rPr lang="ru-RU" sz="2400" dirty="0"/>
              <a:t>Тел: 89622054761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6449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1053973" y="6339428"/>
            <a:ext cx="111467" cy="17841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59" name="Заголовок…"/>
          <p:cNvSpPr txBox="1"/>
          <p:nvPr/>
        </p:nvSpPr>
        <p:spPr>
          <a:xfrm>
            <a:off x="1582790" y="988662"/>
            <a:ext cx="5191010" cy="35859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8083" tIns="18083" rIns="18083" bIns="18083" anchor="ctr">
            <a:spAutoFit/>
          </a:bodyPr>
          <a:lstStyle/>
          <a:p>
            <a:pPr algn="l">
              <a:defRPr sz="3100">
                <a:solidFill>
                  <a:srgbClr val="EB606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ru-RU" sz="2093" b="1" dirty="0">
                <a:solidFill>
                  <a:schemeClr val="bg2">
                    <a:lumMod val="25000"/>
                  </a:schemeClr>
                </a:solidFill>
              </a:rPr>
              <a:t>Степченков Дмитрий Андреевич  </a:t>
            </a:r>
            <a:endParaRPr sz="2093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0" name="Вставьте сюда, пожалуйста, свой текст"/>
          <p:cNvSpPr txBox="1"/>
          <p:nvPr/>
        </p:nvSpPr>
        <p:spPr>
          <a:xfrm>
            <a:off x="1588955" y="1724744"/>
            <a:ext cx="5412913" cy="353927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8083" tIns="18083" rIns="18083" bIns="18083" anchor="ctr">
            <a:spAutoFit/>
          </a:bodyPr>
          <a:lstStyle>
            <a:lvl1pPr algn="l">
              <a:defRPr b="0">
                <a:solidFill>
                  <a:srgbClr val="545F5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154305" indent="-154305" defTabSz="617220">
              <a:lnSpc>
                <a:spcPct val="150000"/>
              </a:lnSpc>
              <a:spcBef>
                <a:spcPts val="675"/>
              </a:spcBef>
              <a:buClr>
                <a:srgbClr val="9BAFB5"/>
              </a:buClr>
              <a:buFont typeface="Arial" panose="020B0604020202020204" pitchFamily="34" charset="0"/>
              <a:buChar char="•"/>
            </a:pPr>
            <a:r>
              <a:rPr lang="ru-RU" sz="189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Практикующий психолог</a:t>
            </a:r>
          </a:p>
          <a:p>
            <a:pPr marL="154305" indent="-154305" defTabSz="617220">
              <a:lnSpc>
                <a:spcPct val="150000"/>
              </a:lnSpc>
              <a:spcBef>
                <a:spcPts val="675"/>
              </a:spcBef>
              <a:buClr>
                <a:srgbClr val="9BAFB5"/>
              </a:buClr>
              <a:buFont typeface="Arial" panose="020B0604020202020204" pitchFamily="34" charset="0"/>
              <a:buChar char="•"/>
            </a:pPr>
            <a:r>
              <a:rPr lang="ru-RU" sz="189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Детский психолог-психотерапевт</a:t>
            </a:r>
          </a:p>
          <a:p>
            <a:pPr marL="154305" indent="-154305" defTabSz="617220">
              <a:lnSpc>
                <a:spcPct val="150000"/>
              </a:lnSpc>
              <a:spcBef>
                <a:spcPts val="675"/>
              </a:spcBef>
              <a:buClr>
                <a:srgbClr val="9BAFB5"/>
              </a:buClr>
              <a:buFont typeface="Arial" panose="020B0604020202020204" pitchFamily="34" charset="0"/>
              <a:buChar char="•"/>
            </a:pPr>
            <a:r>
              <a:rPr lang="ru-RU" sz="189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Педагог-психолог высшей категории </a:t>
            </a:r>
          </a:p>
          <a:p>
            <a:pPr marL="154305" indent="-154305" defTabSz="617220">
              <a:lnSpc>
                <a:spcPct val="150000"/>
              </a:lnSpc>
              <a:spcBef>
                <a:spcPts val="675"/>
              </a:spcBef>
              <a:buClr>
                <a:srgbClr val="9BAFB5"/>
              </a:buClr>
              <a:buFont typeface="Arial" panose="020B0604020202020204" pitchFamily="34" charset="0"/>
              <a:buChar char="•"/>
            </a:pPr>
            <a:r>
              <a:rPr lang="ru-RU" sz="189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Семейный медиатор </a:t>
            </a:r>
          </a:p>
          <a:p>
            <a:pPr marL="154305" indent="-154305" defTabSz="617220">
              <a:lnSpc>
                <a:spcPct val="150000"/>
              </a:lnSpc>
              <a:spcBef>
                <a:spcPts val="675"/>
              </a:spcBef>
              <a:buClr>
                <a:srgbClr val="9BAFB5"/>
              </a:buClr>
              <a:buFont typeface="Arial" panose="020B0604020202020204" pitchFamily="34" charset="0"/>
              <a:buChar char="•"/>
            </a:pPr>
            <a:r>
              <a:rPr lang="ru-RU" sz="189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Супервизор </a:t>
            </a:r>
          </a:p>
          <a:p>
            <a:pPr marL="154305" indent="-154305" defTabSz="617220">
              <a:lnSpc>
                <a:spcPct val="150000"/>
              </a:lnSpc>
              <a:spcBef>
                <a:spcPts val="675"/>
              </a:spcBef>
              <a:buClr>
                <a:srgbClr val="9BAFB5"/>
              </a:buClr>
              <a:buFont typeface="Arial" panose="020B0604020202020204" pitchFamily="34" charset="0"/>
              <a:buChar char="•"/>
            </a:pPr>
            <a:r>
              <a:rPr lang="ru-RU" sz="189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Старший психолог благотворительного фонда «Дети наши» </a:t>
            </a:r>
          </a:p>
        </p:txBody>
      </p:sp>
      <p:sp>
        <p:nvSpPr>
          <p:cNvPr id="62" name="место для фото"/>
          <p:cNvSpPr txBox="1"/>
          <p:nvPr/>
        </p:nvSpPr>
        <p:spPr>
          <a:xfrm>
            <a:off x="8709746" y="3311171"/>
            <a:ext cx="1188629" cy="22349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8083" tIns="18083" rIns="18083" bIns="18083" anchor="ctr">
            <a:spAutoFit/>
          </a:bodyPr>
          <a:lstStyle>
            <a:lvl1pPr>
              <a:defRPr b="0">
                <a:solidFill>
                  <a:srgbClr val="92929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215" dirty="0" err="1"/>
              <a:t>место</a:t>
            </a:r>
            <a:r>
              <a:rPr sz="1215" dirty="0"/>
              <a:t> </a:t>
            </a:r>
            <a:r>
              <a:rPr sz="1215" dirty="0" err="1"/>
              <a:t>для</a:t>
            </a:r>
            <a:r>
              <a:rPr sz="1215" dirty="0"/>
              <a:t> </a:t>
            </a:r>
            <a:r>
              <a:rPr sz="1215" dirty="0" err="1"/>
              <a:t>фото</a:t>
            </a:r>
            <a:endParaRPr sz="1215" dirty="0"/>
          </a:p>
        </p:txBody>
      </p:sp>
      <p:pic>
        <p:nvPicPr>
          <p:cNvPr id="7" name="Объект 5">
            <a:extLst>
              <a:ext uri="{FF2B5EF4-FFF2-40B4-BE49-F238E27FC236}">
                <a16:creationId xmlns:a16="http://schemas.microsoft.com/office/drawing/2014/main" id="{F35631B3-9DB8-4B17-BB6B-8E3EE64BB0A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7392" y="548640"/>
            <a:ext cx="3983888" cy="5130799"/>
          </a:xfrm>
          <a:prstGeom prst="rect">
            <a:avLst/>
          </a:prstGeom>
          <a:ln w="3175">
            <a:miter lim="400000"/>
          </a:ln>
        </p:spPr>
      </p:pic>
    </p:spTree>
    <p:extLst>
      <p:ext uri="{BB962C8B-B14F-4D97-AF65-F5344CB8AC3E}">
        <p14:creationId xmlns:p14="http://schemas.microsoft.com/office/powerpoint/2010/main" val="369462288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439220"/>
            <a:ext cx="9601200" cy="1485900"/>
          </a:xfrm>
        </p:spPr>
        <p:txBody>
          <a:bodyPr/>
          <a:lstStyle/>
          <a:p>
            <a:r>
              <a:rPr lang="ru-RU" dirty="0"/>
              <a:t>Инфантильность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ru-RU" sz="2800" dirty="0"/>
              <a:t>Инфантильность - сохранение в психике и поведении взрослого особенностей, присущих детскому возрасту.</a:t>
            </a:r>
          </a:p>
        </p:txBody>
      </p:sp>
    </p:spTree>
    <p:extLst>
      <p:ext uri="{BB962C8B-B14F-4D97-AF65-F5344CB8AC3E}">
        <p14:creationId xmlns:p14="http://schemas.microsoft.com/office/powerpoint/2010/main" val="3033245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490591"/>
            <a:ext cx="9601200" cy="1485900"/>
          </a:xfrm>
        </p:spPr>
        <p:txBody>
          <a:bodyPr/>
          <a:lstStyle/>
          <a:p>
            <a:r>
              <a:rPr lang="ru-RU" dirty="0"/>
              <a:t>Виды инфантилизма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ru-RU" sz="2800" dirty="0"/>
              <a:t>Физиологический </a:t>
            </a:r>
          </a:p>
          <a:p>
            <a:pPr>
              <a:lnSpc>
                <a:spcPct val="200000"/>
              </a:lnSpc>
            </a:pPr>
            <a:r>
              <a:rPr lang="ru-RU" sz="2800" dirty="0"/>
              <a:t>Психологический </a:t>
            </a:r>
          </a:p>
        </p:txBody>
      </p:sp>
    </p:spTree>
    <p:extLst>
      <p:ext uri="{BB962C8B-B14F-4D97-AF65-F5344CB8AC3E}">
        <p14:creationId xmlns:p14="http://schemas.microsoft.com/office/powerpoint/2010/main" val="2903563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583058"/>
            <a:ext cx="9601200" cy="1485900"/>
          </a:xfrm>
        </p:spPr>
        <p:txBody>
          <a:bodyPr/>
          <a:lstStyle/>
          <a:p>
            <a:r>
              <a:rPr lang="ru-RU" dirty="0"/>
              <a:t>Признаки инфантилизма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936678"/>
            <a:ext cx="9601200" cy="35814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</a:pPr>
            <a:r>
              <a:rPr lang="ru-RU" sz="2800" dirty="0"/>
              <a:t>Несамостоятельность</a:t>
            </a:r>
          </a:p>
          <a:p>
            <a:pPr>
              <a:lnSpc>
                <a:spcPct val="100000"/>
              </a:lnSpc>
            </a:pPr>
            <a:r>
              <a:rPr lang="ru-RU" sz="2800" dirty="0"/>
              <a:t>Эгоцентризм</a:t>
            </a:r>
          </a:p>
          <a:p>
            <a:pPr>
              <a:lnSpc>
                <a:spcPct val="100000"/>
              </a:lnSpc>
            </a:pPr>
            <a:r>
              <a:rPr lang="ru-RU" sz="2800" dirty="0"/>
              <a:t> Избегание ответственности</a:t>
            </a:r>
          </a:p>
          <a:p>
            <a:pPr>
              <a:lnSpc>
                <a:spcPct val="100000"/>
              </a:lnSpc>
            </a:pPr>
            <a:r>
              <a:rPr lang="ru-RU" sz="2800" dirty="0"/>
              <a:t>Неумение принимать решения </a:t>
            </a:r>
          </a:p>
          <a:p>
            <a:pPr>
              <a:lnSpc>
                <a:spcPct val="100000"/>
              </a:lnSpc>
            </a:pPr>
            <a:r>
              <a:rPr lang="ru-RU" sz="2800" dirty="0"/>
              <a:t>Сложности целеполагания </a:t>
            </a:r>
          </a:p>
          <a:p>
            <a:pPr>
              <a:lnSpc>
                <a:spcPct val="100000"/>
              </a:lnSpc>
            </a:pPr>
            <a:r>
              <a:rPr lang="ru-RU" sz="2800" dirty="0"/>
              <a:t>Иждивенческая позиция </a:t>
            </a:r>
          </a:p>
          <a:p>
            <a:pPr>
              <a:lnSpc>
                <a:spcPct val="100000"/>
              </a:lnSpc>
            </a:pPr>
            <a:r>
              <a:rPr lang="ru-RU" sz="2800" dirty="0"/>
              <a:t>Склонность к замещающему фантазированию  </a:t>
            </a:r>
          </a:p>
          <a:p>
            <a:pPr>
              <a:lnSpc>
                <a:spcPct val="100000"/>
              </a:lnSpc>
            </a:pPr>
            <a:r>
              <a:rPr lang="ru-RU" sz="2800" dirty="0"/>
              <a:t>Недифференцированные чувства </a:t>
            </a:r>
          </a:p>
          <a:p>
            <a:pPr>
              <a:lnSpc>
                <a:spcPct val="200000"/>
              </a:lnSpc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28412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74833"/>
            <a:ext cx="9601200" cy="1485900"/>
          </a:xfrm>
        </p:spPr>
        <p:txBody>
          <a:bodyPr/>
          <a:lstStyle/>
          <a:p>
            <a:r>
              <a:rPr lang="ru-RU" dirty="0"/>
              <a:t>Признаки инфантилизма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854485"/>
            <a:ext cx="9601200" cy="435110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800" dirty="0"/>
              <a:t>Нежелание планировать свое будущее </a:t>
            </a:r>
          </a:p>
          <a:p>
            <a:pPr>
              <a:lnSpc>
                <a:spcPct val="100000"/>
              </a:lnSpc>
            </a:pPr>
            <a:r>
              <a:rPr lang="ru-RU" sz="2800" dirty="0"/>
              <a:t>Излишняя привязанность к родителям </a:t>
            </a:r>
          </a:p>
          <a:p>
            <a:pPr>
              <a:lnSpc>
                <a:spcPct val="100000"/>
              </a:lnSpc>
            </a:pPr>
            <a:r>
              <a:rPr lang="ru-RU" sz="2800" dirty="0"/>
              <a:t>Невозможность действовать самостоятельно </a:t>
            </a:r>
          </a:p>
          <a:p>
            <a:pPr>
              <a:lnSpc>
                <a:spcPct val="100000"/>
              </a:lnSpc>
            </a:pPr>
            <a:r>
              <a:rPr lang="ru-RU" sz="2800" dirty="0"/>
              <a:t>Склонность к зависимостям </a:t>
            </a:r>
          </a:p>
          <a:p>
            <a:pPr>
              <a:lnSpc>
                <a:spcPct val="100000"/>
              </a:lnSpc>
            </a:pPr>
            <a:r>
              <a:rPr lang="ru-RU" sz="2800" dirty="0"/>
              <a:t>Манипулятивное поведение </a:t>
            </a:r>
          </a:p>
          <a:p>
            <a:pPr>
              <a:lnSpc>
                <a:spcPct val="100000"/>
              </a:lnSpc>
            </a:pPr>
            <a:r>
              <a:rPr lang="ru-RU" sz="2800" dirty="0" err="1"/>
              <a:t>Сексуализированное</a:t>
            </a:r>
            <a:r>
              <a:rPr lang="ru-RU" sz="2800" dirty="0"/>
              <a:t> поведение</a:t>
            </a:r>
          </a:p>
          <a:p>
            <a:pPr>
              <a:lnSpc>
                <a:spcPct val="100000"/>
              </a:lnSpc>
            </a:pPr>
            <a:r>
              <a:rPr lang="ru-RU" sz="2800" dirty="0"/>
              <a:t>Истеричность/импульсивность  </a:t>
            </a:r>
          </a:p>
          <a:p>
            <a:pPr>
              <a:lnSpc>
                <a:spcPct val="100000"/>
              </a:lnSpc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39435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480317"/>
            <a:ext cx="9601200" cy="1485900"/>
          </a:xfrm>
        </p:spPr>
        <p:txBody>
          <a:bodyPr/>
          <a:lstStyle/>
          <a:p>
            <a:r>
              <a:rPr lang="ru-RU" dirty="0"/>
              <a:t> Причины инфантилизма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638300"/>
            <a:ext cx="9601200" cy="35814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200000"/>
              </a:lnSpc>
            </a:pPr>
            <a:r>
              <a:rPr lang="ru-RU" sz="2800" dirty="0"/>
              <a:t>Незрелость мозговых структур</a:t>
            </a:r>
          </a:p>
          <a:p>
            <a:pPr>
              <a:lnSpc>
                <a:spcPct val="200000"/>
              </a:lnSpc>
            </a:pPr>
            <a:r>
              <a:rPr lang="ru-RU" sz="2800" dirty="0"/>
              <a:t>Психологические травмы </a:t>
            </a:r>
          </a:p>
          <a:p>
            <a:pPr>
              <a:lnSpc>
                <a:spcPct val="200000"/>
              </a:lnSpc>
            </a:pPr>
            <a:r>
              <a:rPr lang="ru-RU" sz="2800" dirty="0"/>
              <a:t>Родительское воспитание </a:t>
            </a:r>
          </a:p>
          <a:p>
            <a:pPr>
              <a:lnSpc>
                <a:spcPct val="200000"/>
              </a:lnSpc>
            </a:pPr>
            <a:r>
              <a:rPr lang="ru-RU" sz="2800" dirty="0"/>
              <a:t>Сочетание нескольких факторов  </a:t>
            </a:r>
          </a:p>
          <a:p>
            <a:pPr>
              <a:lnSpc>
                <a:spcPct val="200000"/>
              </a:lnSpc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33712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531687"/>
            <a:ext cx="9601200" cy="1485900"/>
          </a:xfrm>
        </p:spPr>
        <p:txBody>
          <a:bodyPr/>
          <a:lstStyle/>
          <a:p>
            <a:r>
              <a:rPr lang="ru-RU" dirty="0"/>
              <a:t>Незрелость мозговых структур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916130"/>
            <a:ext cx="9601200" cy="358140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800" dirty="0"/>
              <a:t>Инфантилизм часто наблюдается у детей с различными ментальными нарушениями (ЗПР, УО и др.).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r>
              <a:rPr lang="ru-RU" sz="2800" dirty="0"/>
              <a:t>Также, инфантилизм может являться следствием черепно-мозговых травм и употребления алкоголя и наркотиков матерью во время беременности. </a:t>
            </a:r>
          </a:p>
        </p:txBody>
      </p:sp>
    </p:spTree>
    <p:extLst>
      <p:ext uri="{BB962C8B-B14F-4D97-AF65-F5344CB8AC3E}">
        <p14:creationId xmlns:p14="http://schemas.microsoft.com/office/powerpoint/2010/main" val="2836076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500866"/>
            <a:ext cx="9601200" cy="1485900"/>
          </a:xfrm>
        </p:spPr>
        <p:txBody>
          <a:bodyPr/>
          <a:lstStyle/>
          <a:p>
            <a:r>
              <a:rPr lang="ru-RU" dirty="0"/>
              <a:t>Психологические травмы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9200" y="2059969"/>
            <a:ext cx="9753600" cy="416617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2800" dirty="0"/>
              <a:t>Физическое насилие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800" dirty="0"/>
              <a:t>Психологическое насилие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800" dirty="0"/>
              <a:t>Сексуальное насилие </a:t>
            </a:r>
          </a:p>
        </p:txBody>
      </p:sp>
    </p:spTree>
    <p:extLst>
      <p:ext uri="{BB962C8B-B14F-4D97-AF65-F5344CB8AC3E}">
        <p14:creationId xmlns:p14="http://schemas.microsoft.com/office/powerpoint/2010/main" val="1816889334"/>
      </p:ext>
    </p:extLst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Красный и фиолетовый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1801</TotalTime>
  <Words>280</Words>
  <Application>Microsoft Office PowerPoint</Application>
  <PresentationFormat>Широкоэкранный</PresentationFormat>
  <Paragraphs>75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Franklin Gothic Book</vt:lpstr>
      <vt:lpstr>Wingdings</vt:lpstr>
      <vt:lpstr>Уголки</vt:lpstr>
      <vt:lpstr>Причины инфантильности или как дети не становятся взрослыми. </vt:lpstr>
      <vt:lpstr>Презентация PowerPoint</vt:lpstr>
      <vt:lpstr>Инфантильность </vt:lpstr>
      <vt:lpstr>Виды инфантилизма </vt:lpstr>
      <vt:lpstr>Признаки инфантилизма </vt:lpstr>
      <vt:lpstr>Признаки инфантилизма </vt:lpstr>
      <vt:lpstr> Причины инфантилизма</vt:lpstr>
      <vt:lpstr>Незрелость мозговых структур </vt:lpstr>
      <vt:lpstr>Психологические травмы </vt:lpstr>
      <vt:lpstr>Родительское воспитание </vt:lpstr>
      <vt:lpstr>Чего ждет инфантильный взрослый:</vt:lpstr>
      <vt:lpstr>Как этого избежать?</vt:lpstr>
      <vt:lpstr>Как этого избежать?</vt:lpstr>
      <vt:lpstr>Хорошего дня!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 фактора успешной социализации детей. Что нужно делать сейчас что бы не переживать про их будущее. </dc:title>
  <dc:creator>MVideo</dc:creator>
  <cp:lastModifiedBy>Дмитрий Степченков</cp:lastModifiedBy>
  <cp:revision>16</cp:revision>
  <dcterms:created xsi:type="dcterms:W3CDTF">2023-03-26T10:12:00Z</dcterms:created>
  <dcterms:modified xsi:type="dcterms:W3CDTF">2023-03-31T05:32:14Z</dcterms:modified>
</cp:coreProperties>
</file>