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345" r:id="rId3"/>
    <p:sldId id="402" r:id="rId4"/>
    <p:sldId id="332" r:id="rId5"/>
    <p:sldId id="333" r:id="rId6"/>
    <p:sldId id="376" r:id="rId7"/>
    <p:sldId id="406" r:id="rId8"/>
    <p:sldId id="334" r:id="rId9"/>
    <p:sldId id="380" r:id="rId10"/>
    <p:sldId id="403" r:id="rId11"/>
    <p:sldId id="335" r:id="rId12"/>
    <p:sldId id="336" r:id="rId13"/>
    <p:sldId id="337" r:id="rId14"/>
    <p:sldId id="260" r:id="rId15"/>
    <p:sldId id="338" r:id="rId16"/>
    <p:sldId id="339" r:id="rId17"/>
    <p:sldId id="340" r:id="rId18"/>
    <p:sldId id="367" r:id="rId19"/>
    <p:sldId id="377" r:id="rId20"/>
    <p:sldId id="378" r:id="rId21"/>
    <p:sldId id="379" r:id="rId22"/>
    <p:sldId id="405"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0A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4" d="100"/>
          <a:sy n="84" d="100"/>
        </p:scale>
        <p:origin x="581"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4BC530D7-0E8C-4DAF-8A14-0A9A78BBC8FF}"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7891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A9AF7E5-9F2E-4D52-A942-A1572A8763B9}" type="datetimeFigureOut">
              <a:rPr lang="ru-RU" smtClean="0"/>
              <a:t>13.06.2023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1833232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79047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12718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27786173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426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5801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90039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01088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1287315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EA9AF7E5-9F2E-4D52-A942-A1572A8763B9}" type="datetimeFigureOut">
              <a:rPr lang="ru-RU" smtClean="0"/>
              <a:t>13.06.2023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BC530D7-0E8C-4DAF-8A14-0A9A78BBC8FF}"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8635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A9AF7E5-9F2E-4D52-A942-A1572A8763B9}" type="datetimeFigureOut">
              <a:rPr lang="ru-RU" smtClean="0"/>
              <a:t>13.06.2023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25561958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A9AF7E5-9F2E-4D52-A942-A1572A8763B9}" type="datetimeFigureOut">
              <a:rPr lang="ru-RU" smtClean="0"/>
              <a:t>13.06.2023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BC530D7-0E8C-4DAF-8A14-0A9A78BBC8FF}"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062710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A9AF7E5-9F2E-4D52-A942-A1572A8763B9}" type="datetimeFigureOut">
              <a:rPr lang="ru-RU" smtClean="0"/>
              <a:t>13.06.2023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BC530D7-0E8C-4DAF-8A14-0A9A78BBC8F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153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9AF7E5-9F2E-4D52-A942-A1572A8763B9}" type="datetimeFigureOut">
              <a:rPr lang="ru-RU" smtClean="0"/>
              <a:t>13.06.2023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255348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A9AF7E5-9F2E-4D52-A942-A1572A8763B9}" type="datetimeFigureOut">
              <a:rPr lang="ru-RU" smtClean="0"/>
              <a:t>13.06.2023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C530D7-0E8C-4DAF-8A14-0A9A78BBC8FF}"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47196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EA9AF7E5-9F2E-4D52-A942-A1572A8763B9}" type="datetimeFigureOut">
              <a:rPr lang="ru-RU" smtClean="0"/>
              <a:t>13.06.2023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BC530D7-0E8C-4DAF-8A14-0A9A78BBC8FF}" type="slidenum">
              <a:rPr lang="ru-RU" smtClean="0"/>
              <a:t>‹#›</a:t>
            </a:fld>
            <a:endParaRPr lang="ru-RU"/>
          </a:p>
        </p:txBody>
      </p:sp>
    </p:spTree>
    <p:extLst>
      <p:ext uri="{BB962C8B-B14F-4D97-AF65-F5344CB8AC3E}">
        <p14:creationId xmlns:p14="http://schemas.microsoft.com/office/powerpoint/2010/main" val="1862624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A9AF7E5-9F2E-4D52-A942-A1572A8763B9}" type="datetimeFigureOut">
              <a:rPr lang="ru-RU" smtClean="0"/>
              <a:t>13.06.2023</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BC530D7-0E8C-4DAF-8A14-0A9A78BBC8FF}" type="slidenum">
              <a:rPr lang="ru-RU" smtClean="0"/>
              <a:t>‹#›</a:t>
            </a:fld>
            <a:endParaRPr lang="ru-RU"/>
          </a:p>
        </p:txBody>
      </p:sp>
    </p:spTree>
    <p:extLst>
      <p:ext uri="{BB962C8B-B14F-4D97-AF65-F5344CB8AC3E}">
        <p14:creationId xmlns:p14="http://schemas.microsoft.com/office/powerpoint/2010/main" val="37573111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1D3331B4-DD9F-4CF4-B90D-276FD93F4712}"/>
              </a:ext>
            </a:extLst>
          </p:cNvPr>
          <p:cNvSpPr>
            <a:spLocks noGrp="1" noChangeArrowheads="1"/>
          </p:cNvSpPr>
          <p:nvPr>
            <p:ph type="ctrTitle"/>
          </p:nvPr>
        </p:nvSpPr>
        <p:spPr>
          <a:xfrm>
            <a:off x="1774698" y="1554607"/>
            <a:ext cx="8280400" cy="1470025"/>
          </a:xfrm>
        </p:spPr>
        <p:txBody>
          <a:bodyPr anchor="ctr">
            <a:normAutofit/>
          </a:bodyPr>
          <a:lstStyle/>
          <a:p>
            <a:pPr eaLnBrk="1" hangingPunct="1"/>
            <a:r>
              <a:rPr lang="ru-RU" altLang="ru-RU" sz="4000" b="1" dirty="0">
                <a:solidFill>
                  <a:srgbClr val="800000"/>
                </a:solidFill>
              </a:rPr>
              <a:t>Лестница к сотрудничеству</a:t>
            </a:r>
          </a:p>
        </p:txBody>
      </p:sp>
      <p:sp>
        <p:nvSpPr>
          <p:cNvPr id="3075" name="Rectangle 3">
            <a:extLst>
              <a:ext uri="{FF2B5EF4-FFF2-40B4-BE49-F238E27FC236}">
                <a16:creationId xmlns:a16="http://schemas.microsoft.com/office/drawing/2014/main" id="{B535001A-9251-43E3-A005-210BE7023B8B}"/>
              </a:ext>
            </a:extLst>
          </p:cNvPr>
          <p:cNvSpPr>
            <a:spLocks noGrp="1" noChangeArrowheads="1"/>
          </p:cNvSpPr>
          <p:nvPr>
            <p:ph type="subTitle" idx="1"/>
          </p:nvPr>
        </p:nvSpPr>
        <p:spPr>
          <a:xfrm>
            <a:off x="2714498" y="3833368"/>
            <a:ext cx="6400800" cy="1176338"/>
          </a:xfrm>
        </p:spPr>
        <p:txBody>
          <a:bodyPr>
            <a:normAutofit fontScale="25000" lnSpcReduction="20000"/>
          </a:bodyPr>
          <a:lstStyle/>
          <a:p>
            <a:pPr eaLnBrk="1" hangingPunct="1"/>
            <a:r>
              <a:rPr lang="ru-RU" altLang="ru-RU" sz="12800" dirty="0">
                <a:solidFill>
                  <a:srgbClr val="800000"/>
                </a:solidFill>
              </a:rPr>
              <a:t>Коновалов Антон Юрьевич</a:t>
            </a:r>
            <a:endParaRPr lang="en-US" altLang="ru-RU" sz="12800" dirty="0">
              <a:solidFill>
                <a:srgbClr val="800000"/>
              </a:solidFill>
            </a:endParaRPr>
          </a:p>
          <a:p>
            <a:pPr eaLnBrk="1" hangingPunct="1"/>
            <a:endParaRPr lang="ru-RU" altLang="ru-RU" sz="5600" i="1" dirty="0">
              <a:solidFill>
                <a:schemeClr val="accent2"/>
              </a:solidFill>
            </a:endParaRPr>
          </a:p>
          <a:p>
            <a:pPr eaLnBrk="1" hangingPunct="1"/>
            <a:r>
              <a:rPr lang="ru-RU" altLang="ru-RU" sz="4000" dirty="0" smtClean="0"/>
              <a:t> </a:t>
            </a:r>
            <a:endParaRPr lang="ru-RU" altLang="ru-RU" sz="4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a:extLst>
              <a:ext uri="{FF2B5EF4-FFF2-40B4-BE49-F238E27FC236}">
                <a16:creationId xmlns:a16="http://schemas.microsoft.com/office/drawing/2014/main" id="{BA4FDA84-6FD9-46C0-B8AD-B6B5F4330EA9}"/>
              </a:ext>
            </a:extLst>
          </p:cNvPr>
          <p:cNvGrpSpPr/>
          <p:nvPr/>
        </p:nvGrpSpPr>
        <p:grpSpPr>
          <a:xfrm>
            <a:off x="3438144" y="1133856"/>
            <a:ext cx="6425184" cy="5381638"/>
            <a:chOff x="2804160" y="572336"/>
            <a:chExt cx="7863840" cy="6673013"/>
          </a:xfrm>
        </p:grpSpPr>
        <p:pic>
          <p:nvPicPr>
            <p:cNvPr id="10242" name="Рисунок 1">
              <a:extLst>
                <a:ext uri="{FF2B5EF4-FFF2-40B4-BE49-F238E27FC236}">
                  <a16:creationId xmlns:a16="http://schemas.microsoft.com/office/drawing/2014/main" id="{49879A62-6095-45E0-BC17-951271EB76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04160" y="572336"/>
              <a:ext cx="6184265" cy="578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Box 4">
              <a:extLst>
                <a:ext uri="{FF2B5EF4-FFF2-40B4-BE49-F238E27FC236}">
                  <a16:creationId xmlns:a16="http://schemas.microsoft.com/office/drawing/2014/main" id="{3698D2C2-7019-49AC-9FCA-CB68AFC0BA08}"/>
                </a:ext>
              </a:extLst>
            </p:cNvPr>
            <p:cNvSpPr txBox="1">
              <a:spLocks noChangeArrowheads="1"/>
            </p:cNvSpPr>
            <p:nvPr/>
          </p:nvSpPr>
          <p:spPr bwMode="auto">
            <a:xfrm>
              <a:off x="3921708" y="1142150"/>
              <a:ext cx="1637717" cy="63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400" dirty="0"/>
                <a:t>Мы только защищаемся</a:t>
              </a:r>
            </a:p>
          </p:txBody>
        </p:sp>
        <p:sp>
          <p:nvSpPr>
            <p:cNvPr id="10244" name="TextBox 3">
              <a:extLst>
                <a:ext uri="{FF2B5EF4-FFF2-40B4-BE49-F238E27FC236}">
                  <a16:creationId xmlns:a16="http://schemas.microsoft.com/office/drawing/2014/main" id="{8990AD88-A98E-40C2-AE1C-7CAFD8EFF56B}"/>
                </a:ext>
              </a:extLst>
            </p:cNvPr>
            <p:cNvSpPr txBox="1">
              <a:spLocks noChangeArrowheads="1"/>
            </p:cNvSpPr>
            <p:nvPr/>
          </p:nvSpPr>
          <p:spPr bwMode="auto">
            <a:xfrm>
              <a:off x="8817363" y="6618264"/>
              <a:ext cx="1850637" cy="246221"/>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10245" name="TextBox 4">
              <a:extLst>
                <a:ext uri="{FF2B5EF4-FFF2-40B4-BE49-F238E27FC236}">
                  <a16:creationId xmlns:a16="http://schemas.microsoft.com/office/drawing/2014/main" id="{C63AF288-4140-4BA0-BE48-A6436BAB034D}"/>
                </a:ext>
              </a:extLst>
            </p:cNvPr>
            <p:cNvSpPr txBox="1">
              <a:spLocks noChangeArrowheads="1"/>
            </p:cNvSpPr>
            <p:nvPr/>
          </p:nvSpPr>
          <p:spPr bwMode="auto">
            <a:xfrm>
              <a:off x="6298197" y="1140603"/>
              <a:ext cx="1637718" cy="63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400" dirty="0"/>
                <a:t>Мы только защищаемся</a:t>
              </a:r>
            </a:p>
          </p:txBody>
        </p:sp>
        <p:sp>
          <p:nvSpPr>
            <p:cNvPr id="2" name="Дуга 1">
              <a:extLst>
                <a:ext uri="{FF2B5EF4-FFF2-40B4-BE49-F238E27FC236}">
                  <a16:creationId xmlns:a16="http://schemas.microsoft.com/office/drawing/2014/main" id="{8915E86E-73EB-4831-B9CF-121FA6CA9E22}"/>
                </a:ext>
              </a:extLst>
            </p:cNvPr>
            <p:cNvSpPr/>
            <p:nvPr/>
          </p:nvSpPr>
          <p:spPr>
            <a:xfrm>
              <a:off x="4428087" y="650284"/>
              <a:ext cx="1452013" cy="6595065"/>
            </a:xfrm>
            <a:prstGeom prst="arc">
              <a:avLst>
                <a:gd name="adj1" fmla="val 15868449"/>
                <a:gd name="adj2" fmla="val 4737471"/>
              </a:avLst>
            </a:prstGeom>
            <a:ln w="825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sp>
          <p:nvSpPr>
            <p:cNvPr id="8" name="Дуга 7">
              <a:extLst>
                <a:ext uri="{FF2B5EF4-FFF2-40B4-BE49-F238E27FC236}">
                  <a16:creationId xmlns:a16="http://schemas.microsoft.com/office/drawing/2014/main" id="{CFC0A1B6-B96F-46E7-B917-15E2BDEB5791}"/>
                </a:ext>
              </a:extLst>
            </p:cNvPr>
            <p:cNvSpPr/>
            <p:nvPr/>
          </p:nvSpPr>
          <p:spPr>
            <a:xfrm flipH="1">
              <a:off x="6083850" y="650284"/>
              <a:ext cx="1452014" cy="6595065"/>
            </a:xfrm>
            <a:prstGeom prst="arc">
              <a:avLst>
                <a:gd name="adj1" fmla="val 15899514"/>
                <a:gd name="adj2" fmla="val 4737471"/>
              </a:avLst>
            </a:prstGeom>
            <a:ln w="825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grpSp>
      <p:cxnSp>
        <p:nvCxnSpPr>
          <p:cNvPr id="5" name="Прямая со стрелкой 4">
            <a:extLst>
              <a:ext uri="{FF2B5EF4-FFF2-40B4-BE49-F238E27FC236}">
                <a16:creationId xmlns:a16="http://schemas.microsoft.com/office/drawing/2014/main" id="{59173919-7653-4F3A-8138-2A84E1C72C5C}"/>
              </a:ext>
            </a:extLst>
          </p:cNvPr>
          <p:cNvCxnSpPr/>
          <p:nvPr/>
        </p:nvCxnSpPr>
        <p:spPr>
          <a:xfrm>
            <a:off x="5649657" y="2145792"/>
            <a:ext cx="938784" cy="70713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Прямая со стрелкой 10">
            <a:extLst>
              <a:ext uri="{FF2B5EF4-FFF2-40B4-BE49-F238E27FC236}">
                <a16:creationId xmlns:a16="http://schemas.microsoft.com/office/drawing/2014/main" id="{33F51D47-3661-4708-AB97-F587F5A4CD9B}"/>
              </a:ext>
            </a:extLst>
          </p:cNvPr>
          <p:cNvCxnSpPr>
            <a:cxnSpLocks/>
          </p:cNvCxnSpPr>
          <p:nvPr/>
        </p:nvCxnSpPr>
        <p:spPr>
          <a:xfrm flipH="1">
            <a:off x="5649657" y="2958218"/>
            <a:ext cx="760819" cy="5745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a:extLst>
              <a:ext uri="{FF2B5EF4-FFF2-40B4-BE49-F238E27FC236}">
                <a16:creationId xmlns:a16="http://schemas.microsoft.com/office/drawing/2014/main" id="{0451ABF8-BBF7-4917-BD8E-8BDCEE8E7CBC}"/>
              </a:ext>
            </a:extLst>
          </p:cNvPr>
          <p:cNvCxnSpPr/>
          <p:nvPr/>
        </p:nvCxnSpPr>
        <p:spPr>
          <a:xfrm>
            <a:off x="5531269" y="3770644"/>
            <a:ext cx="938784" cy="70713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a:extLst>
              <a:ext uri="{FF2B5EF4-FFF2-40B4-BE49-F238E27FC236}">
                <a16:creationId xmlns:a16="http://schemas.microsoft.com/office/drawing/2014/main" id="{7FAFA8A4-70C7-47AA-BE58-009340B696BE}"/>
              </a:ext>
            </a:extLst>
          </p:cNvPr>
          <p:cNvCxnSpPr>
            <a:cxnSpLocks/>
          </p:cNvCxnSpPr>
          <p:nvPr/>
        </p:nvCxnSpPr>
        <p:spPr>
          <a:xfrm flipH="1">
            <a:off x="5649657" y="4652711"/>
            <a:ext cx="760819" cy="57454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Овал 8">
            <a:extLst>
              <a:ext uri="{FF2B5EF4-FFF2-40B4-BE49-F238E27FC236}">
                <a16:creationId xmlns:a16="http://schemas.microsoft.com/office/drawing/2014/main" id="{B3DAA517-4562-45C3-93F4-80B9BE8B050B}"/>
              </a:ext>
            </a:extLst>
          </p:cNvPr>
          <p:cNvSpPr/>
          <p:nvPr/>
        </p:nvSpPr>
        <p:spPr>
          <a:xfrm>
            <a:off x="6466521" y="2852928"/>
            <a:ext cx="202826" cy="202826"/>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a:extLst>
              <a:ext uri="{FF2B5EF4-FFF2-40B4-BE49-F238E27FC236}">
                <a16:creationId xmlns:a16="http://schemas.microsoft.com/office/drawing/2014/main" id="{9484094C-845E-4577-A185-0D42646682AC}"/>
              </a:ext>
            </a:extLst>
          </p:cNvPr>
          <p:cNvSpPr/>
          <p:nvPr/>
        </p:nvSpPr>
        <p:spPr>
          <a:xfrm>
            <a:off x="5413102" y="3494300"/>
            <a:ext cx="202826" cy="202826"/>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a:extLst>
              <a:ext uri="{FF2B5EF4-FFF2-40B4-BE49-F238E27FC236}">
                <a16:creationId xmlns:a16="http://schemas.microsoft.com/office/drawing/2014/main" id="{E2448F83-59F4-46F9-A635-7FCECB124FF5}"/>
              </a:ext>
            </a:extLst>
          </p:cNvPr>
          <p:cNvSpPr/>
          <p:nvPr/>
        </p:nvSpPr>
        <p:spPr>
          <a:xfrm>
            <a:off x="6440416" y="4463833"/>
            <a:ext cx="202826" cy="202826"/>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Овал 18">
            <a:extLst>
              <a:ext uri="{FF2B5EF4-FFF2-40B4-BE49-F238E27FC236}">
                <a16:creationId xmlns:a16="http://schemas.microsoft.com/office/drawing/2014/main" id="{A104391F-0625-47A8-9EE0-E0FD2B34E6E3}"/>
              </a:ext>
            </a:extLst>
          </p:cNvPr>
          <p:cNvSpPr/>
          <p:nvPr/>
        </p:nvSpPr>
        <p:spPr>
          <a:xfrm>
            <a:off x="5383348" y="5227255"/>
            <a:ext cx="202826" cy="202826"/>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2235297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E62E6E1E-6220-4790-94CC-66B4544DE6C9}"/>
              </a:ext>
            </a:extLst>
          </p:cNvPr>
          <p:cNvSpPr>
            <a:spLocks noGrp="1" noChangeArrowheads="1"/>
          </p:cNvSpPr>
          <p:nvPr>
            <p:ph type="title" idx="4294967295"/>
          </p:nvPr>
        </p:nvSpPr>
        <p:spPr>
          <a:xfrm>
            <a:off x="719328" y="611187"/>
            <a:ext cx="10515600" cy="1325563"/>
          </a:xfrm>
        </p:spPr>
        <p:txBody>
          <a:bodyPr/>
          <a:lstStyle/>
          <a:p>
            <a:pPr eaLnBrk="1" hangingPunct="1"/>
            <a:r>
              <a:rPr lang="ru-RU" altLang="ru-RU" sz="4000" b="1" dirty="0">
                <a:solidFill>
                  <a:srgbClr val="800000"/>
                </a:solidFill>
              </a:rPr>
              <a:t>-2. Состояние враждебности </a:t>
            </a:r>
            <a:br>
              <a:rPr lang="ru-RU" altLang="ru-RU" sz="4000" b="1" dirty="0">
                <a:solidFill>
                  <a:srgbClr val="800000"/>
                </a:solidFill>
              </a:rPr>
            </a:br>
            <a:r>
              <a:rPr lang="ru-RU" altLang="ru-RU" sz="4000" b="1" dirty="0">
                <a:solidFill>
                  <a:srgbClr val="800000"/>
                </a:solidFill>
              </a:rPr>
              <a:t>и требование изгнать</a:t>
            </a:r>
          </a:p>
        </p:txBody>
      </p:sp>
      <p:sp>
        <p:nvSpPr>
          <p:cNvPr id="12291" name="Rectangle 3">
            <a:extLst>
              <a:ext uri="{FF2B5EF4-FFF2-40B4-BE49-F238E27FC236}">
                <a16:creationId xmlns:a16="http://schemas.microsoft.com/office/drawing/2014/main" id="{371D7674-307B-4EE2-9BA0-ABE214BCFD79}"/>
              </a:ext>
            </a:extLst>
          </p:cNvPr>
          <p:cNvSpPr>
            <a:spLocks noGrp="1" noChangeArrowheads="1"/>
          </p:cNvSpPr>
          <p:nvPr>
            <p:ph type="body" idx="4294967295"/>
          </p:nvPr>
        </p:nvSpPr>
        <p:spPr>
          <a:xfrm>
            <a:off x="719328" y="1936750"/>
            <a:ext cx="10826496" cy="4271200"/>
          </a:xfrm>
        </p:spPr>
        <p:txBody>
          <a:bodyPr>
            <a:normAutofit lnSpcReduction="10000"/>
          </a:bodyPr>
          <a:lstStyle/>
          <a:p>
            <a:pPr eaLnBrk="1" hangingPunct="1">
              <a:lnSpc>
                <a:spcPct val="80000"/>
              </a:lnSpc>
            </a:pPr>
            <a:r>
              <a:rPr lang="ru-RU" altLang="ru-RU" sz="2100" dirty="0">
                <a:solidFill>
                  <a:srgbClr val="800000"/>
                </a:solidFill>
              </a:rPr>
              <a:t>Символ ситуации: «С ним бесполезно говорить, он все равно не поймет, поэтому пусть убирается отсюда». </a:t>
            </a:r>
          </a:p>
          <a:p>
            <a:pPr eaLnBrk="1" hangingPunct="1">
              <a:lnSpc>
                <a:spcPct val="80000"/>
              </a:lnSpc>
            </a:pPr>
            <a:r>
              <a:rPr lang="ru-RU" altLang="ru-RU" sz="2100" dirty="0">
                <a:solidFill>
                  <a:srgbClr val="800000"/>
                </a:solidFill>
              </a:rPr>
              <a:t>Негативное восприятие склеивается с личностью человека и распространяется на все его характеристики. Начинается процесс клеймения: он уже не просто «схулиганил», а </a:t>
            </a:r>
            <a:r>
              <a:rPr lang="ru-RU" altLang="ru-RU" sz="2100" i="1" dirty="0">
                <a:solidFill>
                  <a:srgbClr val="800000"/>
                </a:solidFill>
              </a:rPr>
              <a:t>«он всегда был хулиганом, он во всем хулиган, он только и делает, что хулиганит, он и дальше будет хулиганить, и все друзья с родственниками и у него тоже хулиганы – и потому нечего с ним разговаривать – он все равно не поймет».   </a:t>
            </a:r>
            <a:r>
              <a:rPr lang="ru-RU" altLang="ru-RU" sz="2100" dirty="0">
                <a:solidFill>
                  <a:srgbClr val="800000"/>
                </a:solidFill>
              </a:rPr>
              <a:t>Отказ в коммуникации.</a:t>
            </a:r>
          </a:p>
          <a:p>
            <a:pPr eaLnBrk="1" hangingPunct="1">
              <a:lnSpc>
                <a:spcPct val="80000"/>
              </a:lnSpc>
            </a:pPr>
            <a:r>
              <a:rPr lang="ru-RU" altLang="ru-RU" sz="2100" dirty="0">
                <a:solidFill>
                  <a:srgbClr val="800000"/>
                </a:solidFill>
              </a:rPr>
              <a:t>Тотальное недоверие (во всем: «</a:t>
            </a:r>
            <a:r>
              <a:rPr lang="ru-RU" altLang="ru-RU" sz="2100" i="1" dirty="0">
                <a:solidFill>
                  <a:srgbClr val="800000"/>
                </a:solidFill>
              </a:rPr>
              <a:t>он просто не может сделать хороший поступок»</a:t>
            </a:r>
            <a:r>
              <a:rPr lang="ru-RU" altLang="ru-RU" sz="2100" dirty="0">
                <a:solidFill>
                  <a:srgbClr val="800000"/>
                </a:solidFill>
              </a:rPr>
              <a:t>)</a:t>
            </a:r>
          </a:p>
          <a:p>
            <a:pPr eaLnBrk="1" hangingPunct="1">
              <a:lnSpc>
                <a:spcPct val="80000"/>
              </a:lnSpc>
            </a:pPr>
            <a:r>
              <a:rPr lang="ru-RU" altLang="ru-RU" sz="2100" dirty="0">
                <a:solidFill>
                  <a:srgbClr val="800000"/>
                </a:solidFill>
              </a:rPr>
              <a:t>Травля (как затягивающий всех процесс хищнических отношений в группе).</a:t>
            </a:r>
          </a:p>
          <a:p>
            <a:pPr eaLnBrk="1" hangingPunct="1">
              <a:lnSpc>
                <a:spcPct val="80000"/>
              </a:lnSpc>
            </a:pPr>
            <a:r>
              <a:rPr lang="ru-RU" altLang="ru-RU" sz="2100" dirty="0">
                <a:solidFill>
                  <a:srgbClr val="800000"/>
                </a:solidFill>
              </a:rPr>
              <a:t>Привлечение сторонних учреждений (департамента образования, полиции, суда, СМИ и пр.), но не столько для помощи ребенку,  а для давления  на вторую сторону, ее наказания (кары) или удаления (изгнания)  человека. </a:t>
            </a:r>
          </a:p>
          <a:p>
            <a:pPr eaLnBrk="1" hangingPunct="1">
              <a:lnSpc>
                <a:spcPct val="80000"/>
              </a:lnSpc>
            </a:pPr>
            <a:r>
              <a:rPr lang="ru-RU" altLang="ru-RU" sz="2100" dirty="0">
                <a:solidFill>
                  <a:srgbClr val="800000"/>
                </a:solidFill>
              </a:rPr>
              <a:t>Большое количество исков и жалоб как на вторую  сторону,  так и на образовательное учреждение. Ответные жалобы и иски от второй стороны. </a:t>
            </a:r>
          </a:p>
        </p:txBody>
      </p:sp>
      <p:sp>
        <p:nvSpPr>
          <p:cNvPr id="12292" name="TextBox 3">
            <a:extLst>
              <a:ext uri="{FF2B5EF4-FFF2-40B4-BE49-F238E27FC236}">
                <a16:creationId xmlns:a16="http://schemas.microsoft.com/office/drawing/2014/main" id="{3480B0B0-5F8B-492B-82F2-6DE10531E5C4}"/>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E004BC4D-F580-4D22-B145-678698E9565C}"/>
              </a:ext>
            </a:extLst>
          </p:cNvPr>
          <p:cNvSpPr>
            <a:spLocks noGrp="1" noChangeArrowheads="1"/>
          </p:cNvSpPr>
          <p:nvPr>
            <p:ph type="title" idx="4294967295"/>
          </p:nvPr>
        </p:nvSpPr>
        <p:spPr>
          <a:xfrm>
            <a:off x="838200" y="389509"/>
            <a:ext cx="10515600" cy="1325563"/>
          </a:xfrm>
        </p:spPr>
        <p:txBody>
          <a:bodyPr/>
          <a:lstStyle/>
          <a:p>
            <a:pPr eaLnBrk="1" hangingPunct="1"/>
            <a:r>
              <a:rPr lang="ru-RU" altLang="ru-RU" sz="4000" b="1" dirty="0">
                <a:solidFill>
                  <a:srgbClr val="800000"/>
                </a:solidFill>
              </a:rPr>
              <a:t>-3. Состояние ненависти и вражды</a:t>
            </a:r>
          </a:p>
        </p:txBody>
      </p:sp>
      <p:sp>
        <p:nvSpPr>
          <p:cNvPr id="13315" name="Rectangle 3">
            <a:extLst>
              <a:ext uri="{FF2B5EF4-FFF2-40B4-BE49-F238E27FC236}">
                <a16:creationId xmlns:a16="http://schemas.microsoft.com/office/drawing/2014/main" id="{50F3A34C-0FD3-4254-8A92-D76973A0E9D4}"/>
              </a:ext>
            </a:extLst>
          </p:cNvPr>
          <p:cNvSpPr>
            <a:spLocks noGrp="1" noChangeArrowheads="1"/>
          </p:cNvSpPr>
          <p:nvPr>
            <p:ph type="body" idx="4294967295"/>
          </p:nvPr>
        </p:nvSpPr>
        <p:spPr>
          <a:xfrm>
            <a:off x="973137" y="1900523"/>
            <a:ext cx="10380663" cy="4525963"/>
          </a:xfrm>
        </p:spPr>
        <p:txBody>
          <a:bodyPr/>
          <a:lstStyle/>
          <a:p>
            <a:pPr eaLnBrk="1" hangingPunct="1">
              <a:lnSpc>
                <a:spcPct val="80000"/>
              </a:lnSpc>
            </a:pPr>
            <a:r>
              <a:rPr lang="ru-RU" altLang="ru-RU" sz="2400" dirty="0">
                <a:solidFill>
                  <a:srgbClr val="800000"/>
                </a:solidFill>
              </a:rPr>
              <a:t>Ощущение себя «в праве» применить любое силовое действие, вплоть до уничтожения (психического, физического). </a:t>
            </a:r>
          </a:p>
          <a:p>
            <a:pPr eaLnBrk="1" hangingPunct="1">
              <a:lnSpc>
                <a:spcPct val="80000"/>
              </a:lnSpc>
            </a:pPr>
            <a:r>
              <a:rPr lang="ru-RU" altLang="ru-RU" sz="2400" dirty="0">
                <a:solidFill>
                  <a:srgbClr val="800000"/>
                </a:solidFill>
              </a:rPr>
              <a:t>Оппонент не воспринимается человеком (он как враг, «нелюдь»), значит по отношению к нему допускаются любые действия (даже незаконные и аморальные)</a:t>
            </a:r>
          </a:p>
          <a:p>
            <a:pPr eaLnBrk="1" hangingPunct="1">
              <a:lnSpc>
                <a:spcPct val="80000"/>
              </a:lnSpc>
            </a:pPr>
            <a:r>
              <a:rPr lang="ru-RU" altLang="ru-RU" sz="2400" dirty="0">
                <a:solidFill>
                  <a:srgbClr val="800000"/>
                </a:solidFill>
              </a:rPr>
              <a:t>«Миссия по спасению мира от вселенского зла»: поступки  оправдываются идеями возмездия, высшей справедливости, избавления других от «чудовища» и т. п. (стратегия «проигрыш – проигрыш»). </a:t>
            </a:r>
          </a:p>
          <a:p>
            <a:pPr eaLnBrk="1" hangingPunct="1">
              <a:lnSpc>
                <a:spcPct val="80000"/>
              </a:lnSpc>
            </a:pPr>
            <a:r>
              <a:rPr lang="ru-RU" altLang="ru-RU" sz="2400" dirty="0">
                <a:solidFill>
                  <a:srgbClr val="800000"/>
                </a:solidFill>
              </a:rPr>
              <a:t>Каждый считает, что лишь отвечает на агрессию и провокации другого. Ощущение себя жертвой  агрессии оппонента (и/или его команды). </a:t>
            </a:r>
          </a:p>
          <a:p>
            <a:pPr eaLnBrk="1" hangingPunct="1">
              <a:lnSpc>
                <a:spcPct val="80000"/>
              </a:lnSpc>
            </a:pPr>
            <a:endParaRPr lang="ru-RU" altLang="ru-RU" sz="1800" dirty="0">
              <a:solidFill>
                <a:srgbClr val="800000"/>
              </a:solidFill>
            </a:endParaRPr>
          </a:p>
        </p:txBody>
      </p:sp>
      <p:sp>
        <p:nvSpPr>
          <p:cNvPr id="13316" name="TextBox 3">
            <a:extLst>
              <a:ext uri="{FF2B5EF4-FFF2-40B4-BE49-F238E27FC236}">
                <a16:creationId xmlns:a16="http://schemas.microsoft.com/office/drawing/2014/main" id="{C2EA59A4-DE81-4DC5-89FA-64930AE0802F}"/>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56B60193-09CE-48AF-BBF9-09B05111BCB3}"/>
              </a:ext>
            </a:extLst>
          </p:cNvPr>
          <p:cNvSpPr>
            <a:spLocks noGrp="1" noChangeArrowheads="1"/>
          </p:cNvSpPr>
          <p:nvPr>
            <p:ph type="title" idx="4294967295"/>
          </p:nvPr>
        </p:nvSpPr>
        <p:spPr>
          <a:xfrm>
            <a:off x="4937760" y="3084576"/>
            <a:ext cx="6217920" cy="1354836"/>
          </a:xfrm>
        </p:spPr>
        <p:txBody>
          <a:bodyPr>
            <a:normAutofit fontScale="90000"/>
          </a:bodyPr>
          <a:lstStyle/>
          <a:p>
            <a:pPr algn="l" eaLnBrk="1" hangingPunct="1"/>
            <a:r>
              <a:rPr lang="ru-RU" altLang="ru-RU" sz="3200" b="1" dirty="0">
                <a:solidFill>
                  <a:srgbClr val="800000"/>
                </a:solidFill>
              </a:rPr>
              <a:t>При «первом» разговоре </a:t>
            </a:r>
            <a:br>
              <a:rPr lang="ru-RU" altLang="ru-RU" sz="3200" b="1" dirty="0">
                <a:solidFill>
                  <a:srgbClr val="800000"/>
                </a:solidFill>
              </a:rPr>
            </a:br>
            <a:r>
              <a:rPr lang="ru-RU" altLang="ru-RU" sz="3200" b="1" dirty="0">
                <a:solidFill>
                  <a:srgbClr val="800000"/>
                </a:solidFill>
              </a:rPr>
              <a:t>с администратором обсуждаем:</a:t>
            </a:r>
            <a:br>
              <a:rPr lang="ru-RU" altLang="ru-RU" sz="3200" b="1" dirty="0">
                <a:solidFill>
                  <a:srgbClr val="800000"/>
                </a:solidFill>
              </a:rPr>
            </a:br>
            <a:r>
              <a:rPr lang="ru-RU" altLang="ru-RU" sz="3200" dirty="0">
                <a:solidFill>
                  <a:srgbClr val="800000"/>
                </a:solidFill>
              </a:rPr>
              <a:t/>
            </a:r>
            <a:br>
              <a:rPr lang="ru-RU" altLang="ru-RU" sz="3200" dirty="0">
                <a:solidFill>
                  <a:srgbClr val="800000"/>
                </a:solidFill>
              </a:rPr>
            </a:br>
            <a:r>
              <a:rPr lang="ru-RU" altLang="ru-RU" sz="2700" dirty="0">
                <a:solidFill>
                  <a:srgbClr val="800000"/>
                </a:solidFill>
              </a:rPr>
              <a:t>-  на какой ступени Вы, и на какой оппонент?</a:t>
            </a:r>
            <a:br>
              <a:rPr lang="ru-RU" altLang="ru-RU" sz="2700" dirty="0">
                <a:solidFill>
                  <a:srgbClr val="800000"/>
                </a:solidFill>
              </a:rPr>
            </a:br>
            <a:r>
              <a:rPr lang="ru-RU" altLang="ru-RU" sz="2700" dirty="0">
                <a:solidFill>
                  <a:srgbClr val="800000"/>
                </a:solidFill>
              </a:rPr>
              <a:t/>
            </a:r>
            <a:br>
              <a:rPr lang="ru-RU" altLang="ru-RU" sz="2700" dirty="0">
                <a:solidFill>
                  <a:srgbClr val="800000"/>
                </a:solidFill>
              </a:rPr>
            </a:br>
            <a:r>
              <a:rPr lang="ru-RU" altLang="ru-RU" sz="2700" dirty="0">
                <a:solidFill>
                  <a:srgbClr val="800000"/>
                </a:solidFill>
              </a:rPr>
              <a:t>- ваши действия куда сдвинут ситуацию?</a:t>
            </a:r>
            <a:br>
              <a:rPr lang="ru-RU" altLang="ru-RU" sz="2700" dirty="0">
                <a:solidFill>
                  <a:srgbClr val="800000"/>
                </a:solidFill>
              </a:rPr>
            </a:br>
            <a:r>
              <a:rPr lang="ru-RU" altLang="ru-RU" sz="2700" dirty="0">
                <a:solidFill>
                  <a:srgbClr val="800000"/>
                </a:solidFill>
              </a:rPr>
              <a:t/>
            </a:r>
            <a:br>
              <a:rPr lang="ru-RU" altLang="ru-RU" sz="2700" dirty="0">
                <a:solidFill>
                  <a:srgbClr val="800000"/>
                </a:solidFill>
              </a:rPr>
            </a:br>
            <a:r>
              <a:rPr lang="ru-RU" altLang="ru-RU" sz="2700" dirty="0">
                <a:solidFill>
                  <a:srgbClr val="800000"/>
                </a:solidFill>
              </a:rPr>
              <a:t>- какой видится выход?</a:t>
            </a:r>
            <a:r>
              <a:rPr lang="ru-RU" altLang="ru-RU" sz="4000" dirty="0">
                <a:solidFill>
                  <a:srgbClr val="800000"/>
                </a:solidFill>
              </a:rPr>
              <a:t/>
            </a:r>
            <a:br>
              <a:rPr lang="ru-RU" altLang="ru-RU" sz="4000" dirty="0">
                <a:solidFill>
                  <a:srgbClr val="800000"/>
                </a:solidFill>
              </a:rPr>
            </a:br>
            <a:endParaRPr lang="ru-RU" altLang="ru-RU" sz="4000" dirty="0">
              <a:solidFill>
                <a:srgbClr val="800000"/>
              </a:solidFill>
            </a:endParaRPr>
          </a:p>
        </p:txBody>
      </p:sp>
      <p:pic>
        <p:nvPicPr>
          <p:cNvPr id="14339" name="Picture 4" descr="Лестница +">
            <a:extLst>
              <a:ext uri="{FF2B5EF4-FFF2-40B4-BE49-F238E27FC236}">
                <a16:creationId xmlns:a16="http://schemas.microsoft.com/office/drawing/2014/main" id="{430D7A03-4348-48CD-A542-58FCC646B6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0425" y="2048256"/>
            <a:ext cx="3981511" cy="3019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3">
            <a:extLst>
              <a:ext uri="{FF2B5EF4-FFF2-40B4-BE49-F238E27FC236}">
                <a16:creationId xmlns:a16="http://schemas.microsoft.com/office/drawing/2014/main" id="{1B5DA184-6359-4672-B08D-B4927F556CB5}"/>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кругленный прямоугольник 2">
            <a:extLst>
              <a:ext uri="{FF2B5EF4-FFF2-40B4-BE49-F238E27FC236}">
                <a16:creationId xmlns:a16="http://schemas.microsoft.com/office/drawing/2014/main" id="{012ECA7F-40F3-409A-843B-02BB309D8B4D}"/>
              </a:ext>
            </a:extLst>
          </p:cNvPr>
          <p:cNvSpPr/>
          <p:nvPr/>
        </p:nvSpPr>
        <p:spPr>
          <a:xfrm>
            <a:off x="1775618" y="722312"/>
            <a:ext cx="8640763" cy="2305050"/>
          </a:xfrm>
          <a:prstGeom prst="roundRect">
            <a:avLst/>
          </a:prstGeom>
          <a:ln w="3175">
            <a:solidFill>
              <a:srgbClr val="C00000"/>
            </a:solidFill>
          </a:ln>
        </p:spPr>
        <p:style>
          <a:lnRef idx="2">
            <a:schemeClr val="accent6"/>
          </a:lnRef>
          <a:fillRef idx="1">
            <a:schemeClr val="lt1"/>
          </a:fillRef>
          <a:effectRef idx="0">
            <a:schemeClr val="accent6"/>
          </a:effectRef>
          <a:fontRef idx="minor">
            <a:schemeClr val="dk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a:defRPr/>
            </a:pPr>
            <a:r>
              <a:rPr lang="ru-RU" altLang="ru-RU" sz="2400" b="1" dirty="0">
                <a:solidFill>
                  <a:srgbClr val="800000"/>
                </a:solidFill>
              </a:rPr>
              <a:t>Парадокс долженствования</a:t>
            </a:r>
          </a:p>
          <a:p>
            <a:pPr algn="ctr">
              <a:defRPr/>
            </a:pPr>
            <a:endParaRPr lang="ru-RU" altLang="ru-RU" sz="2400" b="1" dirty="0">
              <a:solidFill>
                <a:srgbClr val="800000"/>
              </a:solidFill>
            </a:endParaRPr>
          </a:p>
          <a:p>
            <a:pPr algn="ctr">
              <a:defRPr/>
            </a:pPr>
            <a:r>
              <a:rPr lang="ru-RU" altLang="ru-RU" sz="2000" b="1" dirty="0">
                <a:solidFill>
                  <a:srgbClr val="800000"/>
                </a:solidFill>
              </a:rPr>
              <a:t>Принцип Юма: </a:t>
            </a:r>
            <a:r>
              <a:rPr lang="ru-RU" altLang="ru-RU" sz="2000" dirty="0">
                <a:solidFill>
                  <a:srgbClr val="800000"/>
                </a:solidFill>
              </a:rPr>
              <a:t>«долженствование не выводится из логики»</a:t>
            </a:r>
          </a:p>
          <a:p>
            <a:pPr algn="ctr">
              <a:defRPr/>
            </a:pPr>
            <a:endParaRPr lang="ru-RU" altLang="ru-RU" sz="2400" dirty="0">
              <a:solidFill>
                <a:srgbClr val="800000"/>
              </a:solidFill>
            </a:endParaRPr>
          </a:p>
          <a:p>
            <a:pPr algn="ctr">
              <a:defRPr/>
            </a:pPr>
            <a:r>
              <a:rPr lang="ru-RU" altLang="ru-RU" sz="2400" dirty="0">
                <a:solidFill>
                  <a:srgbClr val="800000"/>
                </a:solidFill>
              </a:rPr>
              <a:t>Мы считаем, что человек что-то должен делать,</a:t>
            </a:r>
          </a:p>
          <a:p>
            <a:pPr algn="ctr">
              <a:defRPr/>
            </a:pPr>
            <a:r>
              <a:rPr lang="ru-RU" altLang="ru-RU" sz="2400" dirty="0">
                <a:solidFill>
                  <a:srgbClr val="800000"/>
                </a:solidFill>
              </a:rPr>
              <a:t> но он не делает или делает по-своему...</a:t>
            </a:r>
          </a:p>
        </p:txBody>
      </p:sp>
      <p:sp>
        <p:nvSpPr>
          <p:cNvPr id="15363" name="Скругленный прямоугольник 3">
            <a:extLst>
              <a:ext uri="{FF2B5EF4-FFF2-40B4-BE49-F238E27FC236}">
                <a16:creationId xmlns:a16="http://schemas.microsoft.com/office/drawing/2014/main" id="{E4572909-77A8-49F0-B12E-366ABD585CC5}"/>
              </a:ext>
            </a:extLst>
          </p:cNvPr>
          <p:cNvSpPr>
            <a:spLocks noChangeArrowheads="1"/>
          </p:cNvSpPr>
          <p:nvPr/>
        </p:nvSpPr>
        <p:spPr bwMode="auto">
          <a:xfrm>
            <a:off x="1775619" y="3192780"/>
            <a:ext cx="8640762" cy="2942908"/>
          </a:xfrm>
          <a:prstGeom prst="roundRect">
            <a:avLst>
              <a:gd name="adj" fmla="val 16667"/>
            </a:avLst>
          </a:prstGeom>
          <a:solidFill>
            <a:schemeClr val="bg1"/>
          </a:solidFill>
          <a:ln w="12700" algn="ctr">
            <a:solidFill>
              <a:srgbClr val="C00000"/>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endParaRPr lang="ru-RU" altLang="ru-RU" sz="2000" b="1" dirty="0">
              <a:solidFill>
                <a:srgbClr val="800000"/>
              </a:solidFill>
            </a:endParaRPr>
          </a:p>
          <a:p>
            <a:pPr algn="ctr">
              <a:spcBef>
                <a:spcPct val="0"/>
              </a:spcBef>
              <a:buFontTx/>
              <a:buNone/>
            </a:pPr>
            <a:r>
              <a:rPr lang="ru-RU" altLang="ru-RU" sz="2000" b="1" dirty="0">
                <a:solidFill>
                  <a:srgbClr val="800000"/>
                </a:solidFill>
              </a:rPr>
              <a:t>МЫ МОЖЕМ БЫТЬ НА 100% ПРАВЫ, </a:t>
            </a:r>
          </a:p>
          <a:p>
            <a:pPr algn="ctr">
              <a:spcBef>
                <a:spcPct val="0"/>
              </a:spcBef>
              <a:buFontTx/>
              <a:buNone/>
            </a:pPr>
            <a:r>
              <a:rPr lang="ru-RU" altLang="ru-RU" sz="2000" b="1" dirty="0">
                <a:solidFill>
                  <a:srgbClr val="800000"/>
                </a:solidFill>
              </a:rPr>
              <a:t>НО ЧЕЛОВЕК ПОСТУПИТ В СООТВЕТСТВИИ</a:t>
            </a:r>
          </a:p>
          <a:p>
            <a:pPr algn="ctr">
              <a:spcBef>
                <a:spcPct val="0"/>
              </a:spcBef>
              <a:buFontTx/>
              <a:buNone/>
            </a:pPr>
            <a:r>
              <a:rPr lang="ru-RU" altLang="ru-RU" sz="2000" b="1" dirty="0">
                <a:solidFill>
                  <a:srgbClr val="800000"/>
                </a:solidFill>
              </a:rPr>
              <a:t> СО СВОИМ </a:t>
            </a:r>
            <a:r>
              <a:rPr lang="ru-RU" altLang="ru-RU" sz="2000" b="1" u="sng" dirty="0">
                <a:solidFill>
                  <a:srgbClr val="800000"/>
                </a:solidFill>
              </a:rPr>
              <a:t>ВИДЕНИЕМ СИТУАЦИИ</a:t>
            </a:r>
          </a:p>
          <a:p>
            <a:pPr algn="ctr">
              <a:spcBef>
                <a:spcPct val="0"/>
              </a:spcBef>
              <a:buFontTx/>
              <a:buNone/>
            </a:pPr>
            <a:endParaRPr lang="ru-RU" altLang="ru-RU" sz="2000" b="1" dirty="0">
              <a:solidFill>
                <a:srgbClr val="800000"/>
              </a:solidFill>
            </a:endParaRPr>
          </a:p>
          <a:p>
            <a:pPr algn="ctr">
              <a:spcBef>
                <a:spcPct val="0"/>
              </a:spcBef>
              <a:buFontTx/>
              <a:buNone/>
            </a:pPr>
            <a:r>
              <a:rPr lang="ru-RU" altLang="ru-RU" sz="2000" i="1" dirty="0">
                <a:solidFill>
                  <a:srgbClr val="800000"/>
                </a:solidFill>
              </a:rPr>
              <a:t>Поэтому важно понимать, </a:t>
            </a:r>
          </a:p>
          <a:p>
            <a:pPr algn="ctr">
              <a:spcBef>
                <a:spcPct val="0"/>
              </a:spcBef>
              <a:buFontTx/>
              <a:buNone/>
            </a:pPr>
            <a:r>
              <a:rPr lang="ru-RU" altLang="ru-RU" sz="2000" i="1" dirty="0">
                <a:solidFill>
                  <a:srgbClr val="800000"/>
                </a:solidFill>
              </a:rPr>
              <a:t>что происходит на другом</a:t>
            </a:r>
          </a:p>
          <a:p>
            <a:pPr algn="ctr">
              <a:spcBef>
                <a:spcPct val="0"/>
              </a:spcBef>
              <a:buFontTx/>
              <a:buNone/>
            </a:pPr>
            <a:r>
              <a:rPr lang="ru-RU" altLang="ru-RU" sz="2000" i="1" dirty="0">
                <a:solidFill>
                  <a:srgbClr val="800000"/>
                </a:solidFill>
              </a:rPr>
              <a:t> «конце коммуникации»</a:t>
            </a:r>
          </a:p>
          <a:p>
            <a:pPr algn="ctr">
              <a:spcBef>
                <a:spcPct val="0"/>
              </a:spcBef>
              <a:buFontTx/>
              <a:buNone/>
            </a:pPr>
            <a:r>
              <a:rPr lang="ru-RU" altLang="ru-RU" sz="2000" i="1" dirty="0">
                <a:solidFill>
                  <a:srgbClr val="800000"/>
                </a:solidFill>
              </a:rPr>
              <a:t>в его «картине мира»</a:t>
            </a:r>
          </a:p>
          <a:p>
            <a:pPr algn="ctr">
              <a:spcBef>
                <a:spcPct val="0"/>
              </a:spcBef>
              <a:buFontTx/>
              <a:buNone/>
            </a:pPr>
            <a:r>
              <a:rPr lang="ru-RU" altLang="ru-RU" sz="2000" i="1" dirty="0">
                <a:solidFill>
                  <a:srgbClr val="800000"/>
                </a:solidFill>
              </a:rPr>
              <a:t>и что изменит ситуацию.</a:t>
            </a:r>
            <a:endParaRPr lang="ru-RU" altLang="ru-RU" sz="2400" i="1" dirty="0">
              <a:solidFill>
                <a:srgbClr val="800000"/>
              </a:solidFill>
            </a:endParaRPr>
          </a:p>
          <a:p>
            <a:pPr algn="ctr">
              <a:spcBef>
                <a:spcPct val="0"/>
              </a:spcBef>
              <a:buFontTx/>
              <a:buNone/>
            </a:pPr>
            <a:endParaRPr lang="ru-RU" altLang="ru-RU" sz="2400" b="1" dirty="0">
              <a:solidFill>
                <a:srgbClr val="800000"/>
              </a:solidFill>
            </a:endParaRPr>
          </a:p>
        </p:txBody>
      </p:sp>
      <p:sp>
        <p:nvSpPr>
          <p:cNvPr id="15364" name="TextBox 3">
            <a:extLst>
              <a:ext uri="{FF2B5EF4-FFF2-40B4-BE49-F238E27FC236}">
                <a16:creationId xmlns:a16="http://schemas.microsoft.com/office/drawing/2014/main" id="{AC0DA932-D9E9-46ED-A3C0-A2ECA11E1672}"/>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63A1B2BD-C132-44DB-A5A2-F6FC4D285698}"/>
              </a:ext>
            </a:extLst>
          </p:cNvPr>
          <p:cNvSpPr>
            <a:spLocks noGrp="1" noChangeArrowheads="1"/>
          </p:cNvSpPr>
          <p:nvPr>
            <p:ph type="title" idx="4294967295"/>
          </p:nvPr>
        </p:nvSpPr>
        <p:spPr>
          <a:xfrm>
            <a:off x="1915033" y="544513"/>
            <a:ext cx="8229600" cy="1143000"/>
          </a:xfrm>
        </p:spPr>
        <p:txBody>
          <a:bodyPr>
            <a:normAutofit fontScale="90000"/>
          </a:bodyPr>
          <a:lstStyle/>
          <a:p>
            <a:pPr eaLnBrk="1" hangingPunct="1"/>
            <a:r>
              <a:rPr lang="ru-RU" altLang="ru-RU" sz="4000" b="1" dirty="0">
                <a:solidFill>
                  <a:srgbClr val="800000"/>
                </a:solidFill>
              </a:rPr>
              <a:t>+1. Состояние безответственности  и ожидания чуда. </a:t>
            </a:r>
          </a:p>
        </p:txBody>
      </p:sp>
      <p:sp>
        <p:nvSpPr>
          <p:cNvPr id="16387" name="Rectangle 3">
            <a:extLst>
              <a:ext uri="{FF2B5EF4-FFF2-40B4-BE49-F238E27FC236}">
                <a16:creationId xmlns:a16="http://schemas.microsoft.com/office/drawing/2014/main" id="{7D6B91F4-B3B3-40D4-9CE7-DEE290A1E65A}"/>
              </a:ext>
            </a:extLst>
          </p:cNvPr>
          <p:cNvSpPr>
            <a:spLocks noGrp="1" noChangeArrowheads="1"/>
          </p:cNvSpPr>
          <p:nvPr>
            <p:ph type="body" idx="4294967295"/>
          </p:nvPr>
        </p:nvSpPr>
        <p:spPr>
          <a:xfrm>
            <a:off x="672338" y="1787525"/>
            <a:ext cx="10641838" cy="4525962"/>
          </a:xfrm>
        </p:spPr>
        <p:txBody>
          <a:bodyPr>
            <a:normAutofit/>
          </a:bodyPr>
          <a:lstStyle/>
          <a:p>
            <a:pPr eaLnBrk="1" hangingPunct="1">
              <a:lnSpc>
                <a:spcPct val="80000"/>
              </a:lnSpc>
            </a:pPr>
            <a:r>
              <a:rPr lang="ru-RU" altLang="ru-RU" sz="1800" dirty="0">
                <a:solidFill>
                  <a:srgbClr val="800000"/>
                </a:solidFill>
              </a:rPr>
              <a:t>Символ ситуации: «Ну, если вы настаиваете на встрече – так и быть, но у нас нет времени».</a:t>
            </a:r>
          </a:p>
          <a:p>
            <a:pPr eaLnBrk="1" hangingPunct="1">
              <a:lnSpc>
                <a:spcPct val="80000"/>
              </a:lnSpc>
            </a:pPr>
            <a:r>
              <a:rPr lang="ru-RU" altLang="ru-RU" sz="1800" dirty="0">
                <a:solidFill>
                  <a:srgbClr val="800000"/>
                </a:solidFill>
              </a:rPr>
              <a:t>Поиск виноватого и назначение его «крайним» (ученика, его родителя, педагога, психолога, как  не справившихся с ситуацией), чтобы  представить  «наказание виновного» как решение ситуации.  </a:t>
            </a:r>
          </a:p>
          <a:p>
            <a:pPr eaLnBrk="1" hangingPunct="1">
              <a:lnSpc>
                <a:spcPct val="80000"/>
              </a:lnSpc>
            </a:pPr>
            <a:r>
              <a:rPr lang="ru-RU" altLang="ru-RU" sz="1800" dirty="0">
                <a:solidFill>
                  <a:srgbClr val="800000"/>
                </a:solidFill>
              </a:rPr>
              <a:t>Попытка переложить  ответственность за решение  на других: «вот вы им это и скажите», «сделайте это за нас», «они же должны нас понять».</a:t>
            </a:r>
          </a:p>
          <a:p>
            <a:pPr eaLnBrk="1" hangingPunct="1">
              <a:lnSpc>
                <a:spcPct val="80000"/>
              </a:lnSpc>
            </a:pPr>
            <a:r>
              <a:rPr lang="ru-RU" altLang="ru-RU" sz="1800" dirty="0">
                <a:solidFill>
                  <a:srgbClr val="800000"/>
                </a:solidFill>
              </a:rPr>
              <a:t>Есть формальное согласие на  переговоры, но в реальности  - выжидание, что ситуация сама решится.</a:t>
            </a:r>
          </a:p>
          <a:p>
            <a:pPr eaLnBrk="1" hangingPunct="1">
              <a:lnSpc>
                <a:spcPct val="80000"/>
              </a:lnSpc>
            </a:pPr>
            <a:r>
              <a:rPr lang="ru-RU" altLang="ru-RU" sz="1800" dirty="0">
                <a:solidFill>
                  <a:srgbClr val="800000"/>
                </a:solidFill>
              </a:rPr>
              <a:t>Усталость, нет особой надежды. Ожидание, что кто-то внешний все сделает, или что ситуация утихнет. Восприятие ситуации как  излишних эмоций, которые надо выслушать, всех успокоить,  «провентилировать» эмоции, но нежелание видеть за эмоциями проблемную ситуацию (если ситуация реальна, то сколько бы эмоции не успокаивали – они возникнут вновь).  Неприятие проблемы. </a:t>
            </a:r>
          </a:p>
          <a:p>
            <a:pPr eaLnBrk="1" hangingPunct="1">
              <a:lnSpc>
                <a:spcPct val="80000"/>
              </a:lnSpc>
            </a:pPr>
            <a:r>
              <a:rPr lang="ru-RU" altLang="ru-RU" sz="1800" dirty="0">
                <a:solidFill>
                  <a:srgbClr val="800000"/>
                </a:solidFill>
              </a:rPr>
              <a:t>Плюс в том, что  есть согласие не применять силу (физическую, юридическую, психологическую) для решения ситуации, и есть допущение, что оппонент может услышать и  изменить  поведение в ходе переговоров.</a:t>
            </a:r>
          </a:p>
          <a:p>
            <a:pPr eaLnBrk="1" hangingPunct="1">
              <a:lnSpc>
                <a:spcPct val="80000"/>
              </a:lnSpc>
            </a:pPr>
            <a:r>
              <a:rPr lang="ru-RU" altLang="ru-RU" sz="1800" dirty="0">
                <a:solidFill>
                  <a:srgbClr val="800000"/>
                </a:solidFill>
              </a:rPr>
              <a:t>Нежелание слышать позицию оппонента, но признание, что у него может быть свой взгляд на ситуацию. </a:t>
            </a:r>
          </a:p>
        </p:txBody>
      </p:sp>
      <p:sp>
        <p:nvSpPr>
          <p:cNvPr id="16388" name="TextBox 3">
            <a:extLst>
              <a:ext uri="{FF2B5EF4-FFF2-40B4-BE49-F238E27FC236}">
                <a16:creationId xmlns:a16="http://schemas.microsoft.com/office/drawing/2014/main" id="{904E6872-16AA-4609-8C1B-3F56F1E89B5E}"/>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rgbClr val="FBA931"/>
                </a:solidFill>
              </a:rPr>
              <a:t>Коновалов А.Ю</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A53DA896-0309-4BEE-A4CA-1BEBDDC4AE44}"/>
              </a:ext>
            </a:extLst>
          </p:cNvPr>
          <p:cNvSpPr>
            <a:spLocks noGrp="1" noChangeArrowheads="1"/>
          </p:cNvSpPr>
          <p:nvPr>
            <p:ph type="title" idx="4294967295"/>
          </p:nvPr>
        </p:nvSpPr>
        <p:spPr>
          <a:xfrm>
            <a:off x="838200" y="535813"/>
            <a:ext cx="10515600" cy="1325563"/>
          </a:xfrm>
        </p:spPr>
        <p:txBody>
          <a:bodyPr/>
          <a:lstStyle/>
          <a:p>
            <a:pPr eaLnBrk="1" hangingPunct="1"/>
            <a:r>
              <a:rPr lang="ru-RU" altLang="ru-RU" b="1" dirty="0">
                <a:solidFill>
                  <a:srgbClr val="800000"/>
                </a:solidFill>
              </a:rPr>
              <a:t>+ 2. Состояние торга</a:t>
            </a:r>
          </a:p>
        </p:txBody>
      </p:sp>
      <p:sp>
        <p:nvSpPr>
          <p:cNvPr id="17411" name="Rectangle 3">
            <a:extLst>
              <a:ext uri="{FF2B5EF4-FFF2-40B4-BE49-F238E27FC236}">
                <a16:creationId xmlns:a16="http://schemas.microsoft.com/office/drawing/2014/main" id="{A1AF9834-849F-4845-9C60-A1CCB15A2D52}"/>
              </a:ext>
            </a:extLst>
          </p:cNvPr>
          <p:cNvSpPr>
            <a:spLocks noGrp="1" noChangeArrowheads="1"/>
          </p:cNvSpPr>
          <p:nvPr>
            <p:ph type="body" idx="4294967295"/>
          </p:nvPr>
        </p:nvSpPr>
        <p:spPr>
          <a:xfrm>
            <a:off x="838200" y="2383631"/>
            <a:ext cx="10515600" cy="4351338"/>
          </a:xfrm>
        </p:spPr>
        <p:txBody>
          <a:bodyPr/>
          <a:lstStyle/>
          <a:p>
            <a:pPr eaLnBrk="1" hangingPunct="1">
              <a:lnSpc>
                <a:spcPct val="90000"/>
              </a:lnSpc>
            </a:pPr>
            <a:r>
              <a:rPr lang="ru-RU" altLang="ru-RU" dirty="0">
                <a:solidFill>
                  <a:srgbClr val="800000"/>
                </a:solidFill>
              </a:rPr>
              <a:t>Символ ситуации: «Доверяй, но проверяй!».</a:t>
            </a:r>
          </a:p>
          <a:p>
            <a:pPr eaLnBrk="1" hangingPunct="1">
              <a:lnSpc>
                <a:spcPct val="90000"/>
              </a:lnSpc>
            </a:pPr>
            <a:r>
              <a:rPr lang="ru-RU" altLang="ru-RU" dirty="0">
                <a:solidFill>
                  <a:srgbClr val="800000"/>
                </a:solidFill>
              </a:rPr>
              <a:t>Согласие обсуждать,  договариваться, идти на сделку и компромисс, если они будут выгодны.  </a:t>
            </a:r>
          </a:p>
          <a:p>
            <a:pPr eaLnBrk="1" hangingPunct="1">
              <a:lnSpc>
                <a:spcPct val="90000"/>
              </a:lnSpc>
            </a:pPr>
            <a:r>
              <a:rPr lang="ru-RU" altLang="ru-RU" dirty="0">
                <a:solidFill>
                  <a:srgbClr val="800000"/>
                </a:solidFill>
              </a:rPr>
              <a:t>Взаимовыгодный торг и  желание внешних силовых гарантий его исполнения. </a:t>
            </a:r>
          </a:p>
          <a:p>
            <a:pPr eaLnBrk="1" hangingPunct="1">
              <a:lnSpc>
                <a:spcPct val="90000"/>
              </a:lnSpc>
            </a:pPr>
            <a:r>
              <a:rPr lang="ru-RU" altLang="ru-RU" dirty="0">
                <a:solidFill>
                  <a:srgbClr val="800000"/>
                </a:solidFill>
              </a:rPr>
              <a:t>Недоверие.</a:t>
            </a:r>
          </a:p>
          <a:p>
            <a:pPr eaLnBrk="1" hangingPunct="1">
              <a:lnSpc>
                <a:spcPct val="90000"/>
              </a:lnSpc>
            </a:pPr>
            <a:r>
              <a:rPr lang="ru-RU" altLang="ru-RU" dirty="0">
                <a:solidFill>
                  <a:srgbClr val="800000"/>
                </a:solidFill>
              </a:rPr>
              <a:t>Ожидание решений от внешней стороны, готовность услышать оппонента, согласиться или нет с его решением,  но недоверие к твёрдости его намерений.</a:t>
            </a:r>
          </a:p>
        </p:txBody>
      </p:sp>
      <p:sp>
        <p:nvSpPr>
          <p:cNvPr id="17412" name="TextBox 3">
            <a:extLst>
              <a:ext uri="{FF2B5EF4-FFF2-40B4-BE49-F238E27FC236}">
                <a16:creationId xmlns:a16="http://schemas.microsoft.com/office/drawing/2014/main" id="{BCF3670E-4D68-46E4-B26F-925626FF2798}"/>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rgbClr val="FBA931"/>
                </a:solidFill>
              </a:rPr>
              <a:t>Коновалов А.Ю</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A72438A8-657B-4575-9B51-2A6C417567D3}"/>
              </a:ext>
            </a:extLst>
          </p:cNvPr>
          <p:cNvSpPr>
            <a:spLocks noGrp="1" noChangeArrowheads="1"/>
          </p:cNvSpPr>
          <p:nvPr>
            <p:ph type="title" idx="4294967295"/>
          </p:nvPr>
        </p:nvSpPr>
        <p:spPr>
          <a:xfrm>
            <a:off x="838200" y="475678"/>
            <a:ext cx="10515600" cy="1325563"/>
          </a:xfrm>
        </p:spPr>
        <p:txBody>
          <a:bodyPr/>
          <a:lstStyle/>
          <a:p>
            <a:pPr eaLnBrk="1" hangingPunct="1"/>
            <a:r>
              <a:rPr lang="ru-RU" altLang="ru-RU" sz="4000" b="1" dirty="0">
                <a:solidFill>
                  <a:srgbClr val="800000"/>
                </a:solidFill>
              </a:rPr>
              <a:t>+3 Состояние совместного решения</a:t>
            </a:r>
          </a:p>
        </p:txBody>
      </p:sp>
      <p:sp>
        <p:nvSpPr>
          <p:cNvPr id="18435" name="Rectangle 3">
            <a:extLst>
              <a:ext uri="{FF2B5EF4-FFF2-40B4-BE49-F238E27FC236}">
                <a16:creationId xmlns:a16="http://schemas.microsoft.com/office/drawing/2014/main" id="{39268AA0-B61A-4CD1-8986-EADFC26324A2}"/>
              </a:ext>
            </a:extLst>
          </p:cNvPr>
          <p:cNvSpPr>
            <a:spLocks noGrp="1" noChangeArrowheads="1"/>
          </p:cNvSpPr>
          <p:nvPr>
            <p:ph type="body" idx="4294967295"/>
          </p:nvPr>
        </p:nvSpPr>
        <p:spPr>
          <a:xfrm>
            <a:off x="838200" y="1801241"/>
            <a:ext cx="10515600" cy="4351338"/>
          </a:xfrm>
        </p:spPr>
        <p:txBody>
          <a:bodyPr/>
          <a:lstStyle/>
          <a:p>
            <a:pPr eaLnBrk="1" hangingPunct="1"/>
            <a:r>
              <a:rPr lang="ru-RU" altLang="ru-RU" sz="2400" dirty="0">
                <a:solidFill>
                  <a:srgbClr val="800000"/>
                </a:solidFill>
              </a:rPr>
              <a:t>Символ ситуации «Вместе мы справимся!» </a:t>
            </a:r>
          </a:p>
          <a:p>
            <a:pPr eaLnBrk="1" hangingPunct="1"/>
            <a:r>
              <a:rPr lang="ru-RU" altLang="ru-RU" sz="2400" dirty="0">
                <a:solidFill>
                  <a:srgbClr val="800000"/>
                </a:solidFill>
              </a:rPr>
              <a:t>Признание, что ситуация общая, готовность вместе искать решение. </a:t>
            </a:r>
          </a:p>
          <a:p>
            <a:pPr eaLnBrk="1" hangingPunct="1"/>
            <a:r>
              <a:rPr lang="ru-RU" altLang="ru-RU" sz="2400" dirty="0">
                <a:solidFill>
                  <a:srgbClr val="800000"/>
                </a:solidFill>
              </a:rPr>
              <a:t>Уверенность, что только вместе  можно найти решение, и что оно будет  найдено. </a:t>
            </a:r>
          </a:p>
          <a:p>
            <a:pPr eaLnBrk="1" hangingPunct="1"/>
            <a:r>
              <a:rPr lang="ru-RU" altLang="ru-RU" sz="2400" dirty="0">
                <a:solidFill>
                  <a:srgbClr val="800000"/>
                </a:solidFill>
              </a:rPr>
              <a:t>Ответственная позиция всех участников.</a:t>
            </a:r>
          </a:p>
          <a:p>
            <a:pPr eaLnBrk="1" hangingPunct="1"/>
            <a:r>
              <a:rPr lang="ru-RU" altLang="ru-RU" sz="2400" dirty="0">
                <a:solidFill>
                  <a:srgbClr val="800000"/>
                </a:solidFill>
              </a:rPr>
              <a:t>Рефлексия самими людьми происходящей ситуации. </a:t>
            </a:r>
          </a:p>
          <a:p>
            <a:r>
              <a:rPr lang="ru-RU" altLang="ru-RU" dirty="0">
                <a:solidFill>
                  <a:srgbClr val="800000"/>
                </a:solidFill>
              </a:rPr>
              <a:t>Готовность самим  активно  вкладывать силы и другие ресурсы в решение ситуации.</a:t>
            </a:r>
          </a:p>
          <a:p>
            <a:pPr eaLnBrk="1" hangingPunct="1"/>
            <a:r>
              <a:rPr lang="ru-RU" altLang="ru-RU" sz="2400" dirty="0">
                <a:solidFill>
                  <a:srgbClr val="800000"/>
                </a:solidFill>
              </a:rPr>
              <a:t>Готовность участвовать в процессе поиска решения (а не только его принятия).</a:t>
            </a:r>
          </a:p>
        </p:txBody>
      </p:sp>
      <p:sp>
        <p:nvSpPr>
          <p:cNvPr id="18436" name="TextBox 3">
            <a:extLst>
              <a:ext uri="{FF2B5EF4-FFF2-40B4-BE49-F238E27FC236}">
                <a16:creationId xmlns:a16="http://schemas.microsoft.com/office/drawing/2014/main" id="{3C7285CD-E723-4494-9703-2035222A7C9A}"/>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Прямоугольник 1">
            <a:extLst>
              <a:ext uri="{FF2B5EF4-FFF2-40B4-BE49-F238E27FC236}">
                <a16:creationId xmlns:a16="http://schemas.microsoft.com/office/drawing/2014/main" id="{DD76E6D4-D470-4C0A-97AD-F383A2C42002}"/>
              </a:ext>
            </a:extLst>
          </p:cNvPr>
          <p:cNvSpPr>
            <a:spLocks noChangeArrowheads="1"/>
          </p:cNvSpPr>
          <p:nvPr/>
        </p:nvSpPr>
        <p:spPr bwMode="auto">
          <a:xfrm>
            <a:off x="1847850" y="581878"/>
            <a:ext cx="84963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eaLnBrk="1" hangingPunct="1">
              <a:spcBef>
                <a:spcPct val="0"/>
              </a:spcBef>
              <a:buFontTx/>
              <a:buNone/>
            </a:pPr>
            <a:r>
              <a:rPr lang="ru-RU" altLang="ru-RU" sz="2400" b="1" dirty="0">
                <a:solidFill>
                  <a:srgbClr val="800000"/>
                </a:solidFill>
              </a:rPr>
              <a:t>Справедливый процесс – </a:t>
            </a:r>
          </a:p>
          <a:p>
            <a:pPr algn="ctr" eaLnBrk="1" hangingPunct="1">
              <a:spcBef>
                <a:spcPct val="0"/>
              </a:spcBef>
              <a:buFontTx/>
              <a:buNone/>
            </a:pPr>
            <a:r>
              <a:rPr lang="ru-RU" altLang="ru-RU" sz="2400" b="1" dirty="0">
                <a:solidFill>
                  <a:srgbClr val="800000"/>
                </a:solidFill>
              </a:rPr>
              <a:t>участие в выработке совместного решения</a:t>
            </a:r>
          </a:p>
        </p:txBody>
      </p:sp>
      <p:sp>
        <p:nvSpPr>
          <p:cNvPr id="19459" name="Выноска со стрелкой вниз 2">
            <a:extLst>
              <a:ext uri="{FF2B5EF4-FFF2-40B4-BE49-F238E27FC236}">
                <a16:creationId xmlns:a16="http://schemas.microsoft.com/office/drawing/2014/main" id="{BD39EF1C-55FB-4597-B8D5-31F021A1E612}"/>
              </a:ext>
            </a:extLst>
          </p:cNvPr>
          <p:cNvSpPr>
            <a:spLocks noChangeArrowheads="1"/>
          </p:cNvSpPr>
          <p:nvPr/>
        </p:nvSpPr>
        <p:spPr bwMode="auto">
          <a:xfrm>
            <a:off x="1703387" y="1412875"/>
            <a:ext cx="8785225" cy="2076259"/>
          </a:xfrm>
          <a:prstGeom prst="downArrowCallout">
            <a:avLst>
              <a:gd name="adj1" fmla="val 25017"/>
              <a:gd name="adj2" fmla="val 24998"/>
              <a:gd name="adj3" fmla="val 25000"/>
              <a:gd name="adj4" fmla="val 64977"/>
            </a:avLst>
          </a:prstGeom>
          <a:solidFill>
            <a:schemeClr val="bg1"/>
          </a:solidFill>
          <a:ln w="12700" algn="ctr">
            <a:solidFill>
              <a:srgbClr val="C00000"/>
            </a:solidFill>
            <a:miter lim="800000"/>
            <a:headEnd/>
            <a:tailEnd/>
          </a:ln>
        </p:spPr>
        <p:txBody>
          <a:bodyPr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2000" dirty="0">
                <a:solidFill>
                  <a:srgbClr val="5B0A01"/>
                </a:solidFill>
              </a:rPr>
              <a:t>Люди скорее будут чувствовать справедливость</a:t>
            </a:r>
          </a:p>
          <a:p>
            <a:pPr algn="ctr">
              <a:spcBef>
                <a:spcPct val="0"/>
              </a:spcBef>
              <a:buFontTx/>
              <a:buNone/>
            </a:pPr>
            <a:r>
              <a:rPr lang="ru-RU" altLang="ru-RU" sz="2000" dirty="0">
                <a:solidFill>
                  <a:srgbClr val="5B0A01"/>
                </a:solidFill>
              </a:rPr>
              <a:t> и сами выполнять соглашение, </a:t>
            </a:r>
          </a:p>
          <a:p>
            <a:pPr algn="ctr">
              <a:spcBef>
                <a:spcPct val="0"/>
              </a:spcBef>
              <a:buFontTx/>
              <a:buNone/>
            </a:pPr>
            <a:r>
              <a:rPr lang="ru-RU" altLang="ru-RU" sz="2000" dirty="0">
                <a:solidFill>
                  <a:srgbClr val="5B0A01"/>
                </a:solidFill>
              </a:rPr>
              <a:t>даже если не все их первоначальные требования исполнятся, </a:t>
            </a:r>
          </a:p>
          <a:p>
            <a:pPr algn="ctr">
              <a:spcBef>
                <a:spcPct val="0"/>
              </a:spcBef>
              <a:buFontTx/>
              <a:buNone/>
            </a:pPr>
            <a:r>
              <a:rPr lang="ru-RU" altLang="ru-RU" sz="2000" b="1" dirty="0">
                <a:solidFill>
                  <a:srgbClr val="5B0A01"/>
                </a:solidFill>
              </a:rPr>
              <a:t>если:</a:t>
            </a:r>
            <a:endParaRPr lang="ru-RU" altLang="ru-RU" sz="1800" b="1" dirty="0">
              <a:solidFill>
                <a:srgbClr val="FFFFFF"/>
              </a:solidFill>
            </a:endParaRPr>
          </a:p>
        </p:txBody>
      </p:sp>
      <p:sp>
        <p:nvSpPr>
          <p:cNvPr id="19460" name="Прямоугольник 3">
            <a:extLst>
              <a:ext uri="{FF2B5EF4-FFF2-40B4-BE49-F238E27FC236}">
                <a16:creationId xmlns:a16="http://schemas.microsoft.com/office/drawing/2014/main" id="{CA55F7A1-CCFE-436F-AB3E-08411A950AA3}"/>
              </a:ext>
            </a:extLst>
          </p:cNvPr>
          <p:cNvSpPr>
            <a:spLocks noChangeArrowheads="1"/>
          </p:cNvSpPr>
          <p:nvPr/>
        </p:nvSpPr>
        <p:spPr bwMode="auto">
          <a:xfrm>
            <a:off x="1703387" y="3503613"/>
            <a:ext cx="8785225" cy="2619946"/>
          </a:xfrm>
          <a:prstGeom prst="rect">
            <a:avLst/>
          </a:prstGeom>
          <a:solidFill>
            <a:schemeClr val="bg1"/>
          </a:solidFill>
          <a:ln w="3175" algn="ctr">
            <a:solidFill>
              <a:srgbClr val="C00000"/>
            </a:solidFill>
            <a:miter lim="800000"/>
            <a:headEnd/>
            <a:tailEnd/>
          </a:ln>
        </p:spPr>
        <p:txBody>
          <a:bodyPr anchor="ct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pPr>
            <a:r>
              <a:rPr lang="ru-RU" altLang="ru-RU" sz="1800" dirty="0">
                <a:solidFill>
                  <a:srgbClr val="5B0A01"/>
                </a:solidFill>
              </a:rPr>
              <a:t>Каждый участвовал и вносил свой вклад в ПРОЦЕССЕ  поиска  и принятия решения, имел возможность обсудить различные варианты действий; </a:t>
            </a:r>
          </a:p>
          <a:p>
            <a:pPr>
              <a:spcBef>
                <a:spcPct val="0"/>
              </a:spcBef>
            </a:pPr>
            <a:r>
              <a:rPr lang="ru-RU" altLang="ru-RU" sz="1800" dirty="0">
                <a:solidFill>
                  <a:srgbClr val="5B0A01"/>
                </a:solidFill>
              </a:rPr>
              <a:t>Решения принимались всеми заинтересованными сторонами, все с ними согласны; </a:t>
            </a:r>
          </a:p>
          <a:p>
            <a:pPr>
              <a:spcBef>
                <a:spcPct val="0"/>
              </a:spcBef>
            </a:pPr>
            <a:r>
              <a:rPr lang="ru-RU" altLang="ru-RU" sz="1800" dirty="0">
                <a:solidFill>
                  <a:srgbClr val="5B0A01"/>
                </a:solidFill>
              </a:rPr>
              <a:t>Участники понимают все условия и возможные последствия этого решения и риски, если эти ожидания не оправдаются.</a:t>
            </a:r>
          </a:p>
          <a:p>
            <a:pPr>
              <a:spcBef>
                <a:spcPct val="0"/>
              </a:spcBef>
            </a:pPr>
            <a:r>
              <a:rPr lang="ru-RU" altLang="ru-RU" sz="1800" dirty="0">
                <a:solidFill>
                  <a:srgbClr val="5B0A01"/>
                </a:solidFill>
              </a:rPr>
              <a:t>Нет давления, манипуляций, сокрытия информации,  морализаторства и уговоров. </a:t>
            </a:r>
          </a:p>
        </p:txBody>
      </p:sp>
      <p:sp>
        <p:nvSpPr>
          <p:cNvPr id="19461" name="TextBox 3">
            <a:extLst>
              <a:ext uri="{FF2B5EF4-FFF2-40B4-BE49-F238E27FC236}">
                <a16:creationId xmlns:a16="http://schemas.microsoft.com/office/drawing/2014/main" id="{CEDF800E-2CCE-42AB-A0FF-EE88B2F6CCA5}"/>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Прямоугольник 2">
            <a:extLst>
              <a:ext uri="{FF2B5EF4-FFF2-40B4-BE49-F238E27FC236}">
                <a16:creationId xmlns:a16="http://schemas.microsoft.com/office/drawing/2014/main" id="{47F62C3E-A2F7-4B74-B777-041F0CB3C64C}"/>
              </a:ext>
            </a:extLst>
          </p:cNvPr>
          <p:cNvSpPr>
            <a:spLocks noChangeArrowheads="1"/>
          </p:cNvSpPr>
          <p:nvPr/>
        </p:nvSpPr>
        <p:spPr bwMode="auto">
          <a:xfrm>
            <a:off x="1170431" y="1194644"/>
            <a:ext cx="1055827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ru-RU" altLang="ru-RU" sz="1800" b="1" dirty="0">
                <a:solidFill>
                  <a:srgbClr val="800000"/>
                </a:solidFill>
              </a:rPr>
              <a:t>Возможные действия ведущего восстановительных программ на этапе «состоянии терпения при отсутствии коммуникации» и распространения слухов:</a:t>
            </a:r>
          </a:p>
          <a:p>
            <a:pPr>
              <a:spcBef>
                <a:spcPct val="0"/>
              </a:spcBef>
              <a:buFontTx/>
              <a:buNone/>
            </a:pPr>
            <a:endParaRPr lang="ru-RU" altLang="ru-RU" sz="1800" b="1" dirty="0">
              <a:solidFill>
                <a:srgbClr val="800000"/>
              </a:solidFill>
            </a:endParaRPr>
          </a:p>
          <a:p>
            <a:pPr>
              <a:spcBef>
                <a:spcPct val="0"/>
              </a:spcBef>
              <a:buFontTx/>
              <a:buNone/>
            </a:pPr>
            <a:r>
              <a:rPr lang="ru-RU" altLang="ru-RU" sz="1800" dirty="0">
                <a:solidFill>
                  <a:srgbClr val="800000"/>
                </a:solidFill>
              </a:rPr>
              <a:t>Предложить отказаться от намеков и слухов (попыток повлиять через окружающих) и предложить организовать встречу как возможность напрямую поговорить для прояснения ситуации и  выработки соглашения, пока ситуация не стала усугубляться. </a:t>
            </a:r>
          </a:p>
          <a:p>
            <a:pPr>
              <a:spcBef>
                <a:spcPct val="0"/>
              </a:spcBef>
              <a:buFontTx/>
              <a:buNone/>
            </a:pPr>
            <a:endParaRPr lang="ru-RU" altLang="ru-RU" sz="1800" dirty="0">
              <a:solidFill>
                <a:srgbClr val="800000"/>
              </a:solidFill>
            </a:endParaRPr>
          </a:p>
          <a:p>
            <a:pPr>
              <a:spcBef>
                <a:spcPct val="0"/>
              </a:spcBef>
              <a:buFontTx/>
              <a:buNone/>
            </a:pPr>
            <a:endParaRPr lang="ru-RU" altLang="ru-RU" sz="1800" dirty="0">
              <a:solidFill>
                <a:srgbClr val="800000"/>
              </a:solidFill>
            </a:endParaRPr>
          </a:p>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Состояние  поляризации и разрушения понимания (обесценивающие воздействие  и отказ от коммуникации):</a:t>
            </a:r>
          </a:p>
          <a:p>
            <a:pPr>
              <a:spcBef>
                <a:spcPct val="0"/>
              </a:spcBef>
              <a:buFontTx/>
              <a:buNone/>
            </a:pPr>
            <a:endParaRPr lang="ru-RU" altLang="ru-RU" sz="1800" b="1" dirty="0">
              <a:solidFill>
                <a:srgbClr val="800000"/>
              </a:solidFill>
            </a:endParaRPr>
          </a:p>
          <a:p>
            <a:pPr>
              <a:spcBef>
                <a:spcPct val="0"/>
              </a:spcBef>
              <a:buFontTx/>
              <a:buNone/>
            </a:pPr>
            <a:r>
              <a:rPr lang="ru-RU" altLang="ru-RU" sz="1800" dirty="0">
                <a:solidFill>
                  <a:srgbClr val="800000"/>
                </a:solidFill>
              </a:rPr>
              <a:t>- не прерывать коммуникацию.</a:t>
            </a:r>
          </a:p>
          <a:p>
            <a:pPr>
              <a:spcBef>
                <a:spcPct val="0"/>
              </a:spcBef>
              <a:buFontTx/>
              <a:buNone/>
            </a:pPr>
            <a:r>
              <a:rPr lang="ru-RU" altLang="ru-RU" sz="1800" dirty="0">
                <a:solidFill>
                  <a:srgbClr val="800000"/>
                </a:solidFill>
              </a:rPr>
              <a:t>- включить в коммуникацию все группы</a:t>
            </a:r>
          </a:p>
          <a:p>
            <a:pPr>
              <a:spcBef>
                <a:spcPct val="0"/>
              </a:spcBef>
              <a:buFontTx/>
              <a:buNone/>
            </a:pPr>
            <a:r>
              <a:rPr lang="ru-RU" altLang="ru-RU" sz="1800" dirty="0">
                <a:solidFill>
                  <a:srgbClr val="800000"/>
                </a:solidFill>
              </a:rPr>
              <a:t>- упорядочить коммуникацию (ограничится конкретными ситуациями, не давать перескакивать   с места на место). </a:t>
            </a:r>
          </a:p>
          <a:p>
            <a:pPr>
              <a:spcBef>
                <a:spcPct val="0"/>
              </a:spcBef>
              <a:buFontTx/>
              <a:buNone/>
            </a:pPr>
            <a:r>
              <a:rPr lang="ru-RU" altLang="ru-RU" sz="1800" dirty="0">
                <a:solidFill>
                  <a:srgbClr val="800000"/>
                </a:solidFill>
              </a:rPr>
              <a:t>- не допускать обесценивания и </a:t>
            </a:r>
            <a:r>
              <a:rPr lang="ru-RU" altLang="ru-RU" sz="1800" dirty="0" err="1">
                <a:solidFill>
                  <a:srgbClr val="800000"/>
                </a:solidFill>
              </a:rPr>
              <a:t>допридумывания</a:t>
            </a:r>
            <a:r>
              <a:rPr lang="ru-RU" altLang="ru-RU" sz="1800" dirty="0">
                <a:solidFill>
                  <a:srgbClr val="800000"/>
                </a:solidFill>
              </a:rPr>
              <a:t> за другого, признавать важность для каждой из сторон</a:t>
            </a:r>
            <a:r>
              <a:rPr lang="ru-RU" altLang="ru-RU" sz="1800" dirty="0"/>
              <a:t>. </a:t>
            </a:r>
          </a:p>
        </p:txBody>
      </p:sp>
      <p:sp>
        <p:nvSpPr>
          <p:cNvPr id="20483" name="Прямоугольник 3">
            <a:extLst>
              <a:ext uri="{FF2B5EF4-FFF2-40B4-BE49-F238E27FC236}">
                <a16:creationId xmlns:a16="http://schemas.microsoft.com/office/drawing/2014/main" id="{E15CCBD0-9722-48EB-BC75-D47BFEA3C8C7}"/>
              </a:ext>
            </a:extLst>
          </p:cNvPr>
          <p:cNvSpPr>
            <a:spLocks noChangeArrowheads="1"/>
          </p:cNvSpPr>
          <p:nvPr/>
        </p:nvSpPr>
        <p:spPr bwMode="auto">
          <a:xfrm>
            <a:off x="2606135" y="672356"/>
            <a:ext cx="7272337"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ru-RU" altLang="ru-RU" sz="2800" dirty="0">
                <a:solidFill>
                  <a:srgbClr val="800000"/>
                </a:solidFill>
              </a:rPr>
              <a:t>Возможные  действия на каждой ступени</a:t>
            </a:r>
            <a:endParaRPr lang="ru-RU" altLang="ru-RU" sz="2800" dirty="0"/>
          </a:p>
        </p:txBody>
      </p:sp>
      <p:sp>
        <p:nvSpPr>
          <p:cNvPr id="20484" name="TextBox 3">
            <a:extLst>
              <a:ext uri="{FF2B5EF4-FFF2-40B4-BE49-F238E27FC236}">
                <a16:creationId xmlns:a16="http://schemas.microsoft.com/office/drawing/2014/main" id="{E632E7DC-970F-4B74-86ED-05B2336C6344}"/>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20485" name="Line 6">
            <a:extLst>
              <a:ext uri="{FF2B5EF4-FFF2-40B4-BE49-F238E27FC236}">
                <a16:creationId xmlns:a16="http://schemas.microsoft.com/office/drawing/2014/main" id="{3ECDD230-7B15-404C-9BB9-81BF5112A71B}"/>
              </a:ext>
            </a:extLst>
          </p:cNvPr>
          <p:cNvSpPr>
            <a:spLocks noChangeShapeType="1"/>
          </p:cNvSpPr>
          <p:nvPr/>
        </p:nvSpPr>
        <p:spPr bwMode="auto">
          <a:xfrm>
            <a:off x="2423319" y="3159062"/>
            <a:ext cx="7345362" cy="0"/>
          </a:xfrm>
          <a:prstGeom prst="line">
            <a:avLst/>
          </a:prstGeom>
          <a:noFill/>
          <a:ln w="9525">
            <a:solidFill>
              <a:schemeClr val="tx1"/>
            </a:solidFill>
            <a:round/>
            <a:headEnd/>
            <a:tailEn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50AA9A86-3A57-44F4-9175-537F1F3AF55B}"/>
              </a:ext>
            </a:extLst>
          </p:cNvPr>
          <p:cNvSpPr>
            <a:spLocks noGrp="1" noChangeArrowheads="1"/>
          </p:cNvSpPr>
          <p:nvPr>
            <p:ph type="title"/>
          </p:nvPr>
        </p:nvSpPr>
        <p:spPr>
          <a:xfrm>
            <a:off x="-682625" y="445294"/>
            <a:ext cx="8229600" cy="812800"/>
          </a:xfrm>
        </p:spPr>
        <p:txBody>
          <a:bodyPr/>
          <a:lstStyle/>
          <a:p>
            <a:r>
              <a:rPr lang="ru-RU" altLang="ru-RU" dirty="0">
                <a:solidFill>
                  <a:srgbClr val="800000"/>
                </a:solidFill>
              </a:rPr>
              <a:t>Московская площадка</a:t>
            </a:r>
          </a:p>
        </p:txBody>
      </p:sp>
      <p:sp>
        <p:nvSpPr>
          <p:cNvPr id="5123" name="Rectangle 3">
            <a:extLst>
              <a:ext uri="{FF2B5EF4-FFF2-40B4-BE49-F238E27FC236}">
                <a16:creationId xmlns:a16="http://schemas.microsoft.com/office/drawing/2014/main" id="{1F6C05CB-F4D1-41B9-83F8-1BB46320E503}"/>
              </a:ext>
            </a:extLst>
          </p:cNvPr>
          <p:cNvSpPr>
            <a:spLocks noGrp="1" noChangeArrowheads="1"/>
          </p:cNvSpPr>
          <p:nvPr>
            <p:ph idx="1"/>
          </p:nvPr>
        </p:nvSpPr>
        <p:spPr>
          <a:xfrm>
            <a:off x="536448" y="5743730"/>
            <a:ext cx="10363200" cy="465138"/>
          </a:xfrm>
        </p:spPr>
        <p:txBody>
          <a:bodyPr>
            <a:normAutofit/>
          </a:bodyPr>
          <a:lstStyle/>
          <a:p>
            <a:pPr>
              <a:lnSpc>
                <a:spcPct val="90000"/>
              </a:lnSpc>
              <a:buFontTx/>
              <a:buNone/>
            </a:pPr>
            <a:r>
              <a:rPr lang="ru-RU" altLang="ru-RU" sz="2400"/>
              <a:t>  ГППЦ </a:t>
            </a:r>
            <a:r>
              <a:rPr lang="ru-RU" altLang="ru-RU" sz="2400" dirty="0"/>
              <a:t>и городская служба </a:t>
            </a:r>
            <a:r>
              <a:rPr lang="ru-RU" altLang="ru-RU" sz="2400"/>
              <a:t>примирения          </a:t>
            </a:r>
            <a:r>
              <a:rPr lang="ru-RU" altLang="ru-RU" sz="2400" dirty="0"/>
              <a:t>Образовательные комплексы</a:t>
            </a:r>
          </a:p>
        </p:txBody>
      </p:sp>
      <p:sp>
        <p:nvSpPr>
          <p:cNvPr id="5124" name="AutoShape 4">
            <a:extLst>
              <a:ext uri="{FF2B5EF4-FFF2-40B4-BE49-F238E27FC236}">
                <a16:creationId xmlns:a16="http://schemas.microsoft.com/office/drawing/2014/main" id="{CEFABB0B-9205-4E3A-A01F-C439BAFB5E57}"/>
              </a:ext>
            </a:extLst>
          </p:cNvPr>
          <p:cNvSpPr>
            <a:spLocks noChangeArrowheads="1"/>
          </p:cNvSpPr>
          <p:nvPr/>
        </p:nvSpPr>
        <p:spPr bwMode="auto">
          <a:xfrm>
            <a:off x="6672263" y="1773238"/>
            <a:ext cx="1223962" cy="3960812"/>
          </a:xfrm>
          <a:prstGeom prst="triangle">
            <a:avLst>
              <a:gd name="adj" fmla="val 50000"/>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25" name="AutoShape 5">
            <a:extLst>
              <a:ext uri="{FF2B5EF4-FFF2-40B4-BE49-F238E27FC236}">
                <a16:creationId xmlns:a16="http://schemas.microsoft.com/office/drawing/2014/main" id="{079F63D1-D90D-41AA-A09B-47EB3CF5C118}"/>
              </a:ext>
            </a:extLst>
          </p:cNvPr>
          <p:cNvSpPr>
            <a:spLocks noChangeArrowheads="1"/>
          </p:cNvSpPr>
          <p:nvPr/>
        </p:nvSpPr>
        <p:spPr bwMode="auto">
          <a:xfrm>
            <a:off x="8616951" y="1700213"/>
            <a:ext cx="1223963" cy="3960812"/>
          </a:xfrm>
          <a:prstGeom prst="triangle">
            <a:avLst>
              <a:gd name="adj" fmla="val 50000"/>
            </a:avLst>
          </a:prstGeom>
          <a:solidFill>
            <a:schemeClr val="accent1"/>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26" name="AutoShape 6">
            <a:extLst>
              <a:ext uri="{FF2B5EF4-FFF2-40B4-BE49-F238E27FC236}">
                <a16:creationId xmlns:a16="http://schemas.microsoft.com/office/drawing/2014/main" id="{13EEAD6E-4A14-4CC7-A7EF-AF6EC8120748}"/>
              </a:ext>
            </a:extLst>
          </p:cNvPr>
          <p:cNvSpPr>
            <a:spLocks noChangeArrowheads="1"/>
          </p:cNvSpPr>
          <p:nvPr/>
        </p:nvSpPr>
        <p:spPr bwMode="auto">
          <a:xfrm>
            <a:off x="2208213" y="1700213"/>
            <a:ext cx="1223962" cy="3960812"/>
          </a:xfrm>
          <a:prstGeom prst="triangle">
            <a:avLst>
              <a:gd name="adj" fmla="val 50000"/>
            </a:avLst>
          </a:prstGeom>
          <a:solidFill>
            <a:srgbClr val="FFCC00"/>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27" name="Oval 7">
            <a:extLst>
              <a:ext uri="{FF2B5EF4-FFF2-40B4-BE49-F238E27FC236}">
                <a16:creationId xmlns:a16="http://schemas.microsoft.com/office/drawing/2014/main" id="{D7539E31-8FA9-4B2E-85BB-5C0B0B55B02B}"/>
              </a:ext>
            </a:extLst>
          </p:cNvPr>
          <p:cNvSpPr>
            <a:spLocks noChangeArrowheads="1"/>
          </p:cNvSpPr>
          <p:nvPr/>
        </p:nvSpPr>
        <p:spPr bwMode="auto">
          <a:xfrm>
            <a:off x="7212806" y="1736726"/>
            <a:ext cx="142875" cy="144463"/>
          </a:xfrm>
          <a:prstGeom prst="ellipse">
            <a:avLst/>
          </a:prstGeom>
          <a:solidFill>
            <a:srgbClr val="FF0000"/>
          </a:solidFill>
          <a:ln w="9525">
            <a:solidFill>
              <a:schemeClr val="tx1"/>
            </a:solidFill>
            <a:round/>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28" name="Oval 8">
            <a:extLst>
              <a:ext uri="{FF2B5EF4-FFF2-40B4-BE49-F238E27FC236}">
                <a16:creationId xmlns:a16="http://schemas.microsoft.com/office/drawing/2014/main" id="{2D3B4766-B2E9-4BB4-BC18-84FC07589C2E}"/>
              </a:ext>
            </a:extLst>
          </p:cNvPr>
          <p:cNvSpPr>
            <a:spLocks noChangeArrowheads="1"/>
          </p:cNvSpPr>
          <p:nvPr/>
        </p:nvSpPr>
        <p:spPr bwMode="auto">
          <a:xfrm>
            <a:off x="9157495" y="1700213"/>
            <a:ext cx="142875" cy="144462"/>
          </a:xfrm>
          <a:prstGeom prst="ellipse">
            <a:avLst/>
          </a:prstGeom>
          <a:solidFill>
            <a:srgbClr val="FF0000"/>
          </a:solidFill>
          <a:ln w="9525">
            <a:solidFill>
              <a:schemeClr val="tx1"/>
            </a:solidFill>
            <a:round/>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29" name="Text Box 9">
            <a:extLst>
              <a:ext uri="{FF2B5EF4-FFF2-40B4-BE49-F238E27FC236}">
                <a16:creationId xmlns:a16="http://schemas.microsoft.com/office/drawing/2014/main" id="{2999651E-44A7-435E-9395-D0245D96FB0F}"/>
              </a:ext>
            </a:extLst>
          </p:cNvPr>
          <p:cNvSpPr txBox="1">
            <a:spLocks noChangeArrowheads="1"/>
          </p:cNvSpPr>
          <p:nvPr/>
        </p:nvSpPr>
        <p:spPr bwMode="auto">
          <a:xfrm>
            <a:off x="7175500" y="790792"/>
            <a:ext cx="3168650" cy="707886"/>
          </a:xfrm>
          <a:prstGeom prst="rect">
            <a:avLst/>
          </a:prstGeom>
          <a:solidFill>
            <a:srgbClr val="FFCC00"/>
          </a:solidFill>
          <a:ln>
            <a:noFill/>
          </a:ln>
          <a:effectLst>
            <a:prstShdw prst="shdw13" dist="53882" dir="13500000">
              <a:schemeClr val="bg2">
                <a:alpha val="50000"/>
              </a:schemeClr>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2000" dirty="0"/>
              <a:t>Департамент образования</a:t>
            </a:r>
          </a:p>
        </p:txBody>
      </p:sp>
      <p:sp>
        <p:nvSpPr>
          <p:cNvPr id="5130" name="Line 10">
            <a:extLst>
              <a:ext uri="{FF2B5EF4-FFF2-40B4-BE49-F238E27FC236}">
                <a16:creationId xmlns:a16="http://schemas.microsoft.com/office/drawing/2014/main" id="{C23707CE-370C-4900-B71C-3E68162A0B2E}"/>
              </a:ext>
            </a:extLst>
          </p:cNvPr>
          <p:cNvSpPr>
            <a:spLocks noChangeShapeType="1"/>
          </p:cNvSpPr>
          <p:nvPr/>
        </p:nvSpPr>
        <p:spPr bwMode="auto">
          <a:xfrm flipH="1">
            <a:off x="3107528" y="1435411"/>
            <a:ext cx="4067972" cy="229937"/>
          </a:xfrm>
          <a:prstGeom prst="line">
            <a:avLst/>
          </a:prstGeom>
          <a:noFill/>
          <a:ln w="28575">
            <a:solidFill>
              <a:srgbClr val="800000"/>
            </a:solidFill>
            <a:round/>
            <a:headEnd/>
            <a:tailEnd type="triangle" w="med" len="me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
        <p:nvSpPr>
          <p:cNvPr id="5131" name="Line 11">
            <a:extLst>
              <a:ext uri="{FF2B5EF4-FFF2-40B4-BE49-F238E27FC236}">
                <a16:creationId xmlns:a16="http://schemas.microsoft.com/office/drawing/2014/main" id="{D5D903C3-38E1-4EB3-8F1E-910B52BA6D20}"/>
              </a:ext>
            </a:extLst>
          </p:cNvPr>
          <p:cNvSpPr>
            <a:spLocks noChangeShapeType="1"/>
          </p:cNvSpPr>
          <p:nvPr/>
        </p:nvSpPr>
        <p:spPr bwMode="auto">
          <a:xfrm flipV="1">
            <a:off x="3359150" y="2708275"/>
            <a:ext cx="1081088" cy="0"/>
          </a:xfrm>
          <a:prstGeom prst="line">
            <a:avLst/>
          </a:prstGeom>
          <a:noFill/>
          <a:ln w="57150">
            <a:solidFill>
              <a:srgbClr val="800000"/>
            </a:solidFill>
            <a:round/>
            <a:headEnd/>
            <a:tailEnd type="triangle" w="med" len="me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
        <p:nvSpPr>
          <p:cNvPr id="5132" name="Oval 12">
            <a:extLst>
              <a:ext uri="{FF2B5EF4-FFF2-40B4-BE49-F238E27FC236}">
                <a16:creationId xmlns:a16="http://schemas.microsoft.com/office/drawing/2014/main" id="{B2BB4406-FA60-41C4-8352-E2F34B1A3B37}"/>
              </a:ext>
            </a:extLst>
          </p:cNvPr>
          <p:cNvSpPr>
            <a:spLocks noChangeArrowheads="1"/>
          </p:cNvSpPr>
          <p:nvPr/>
        </p:nvSpPr>
        <p:spPr bwMode="auto">
          <a:xfrm>
            <a:off x="2424113" y="2565401"/>
            <a:ext cx="792162" cy="358775"/>
          </a:xfrm>
          <a:prstGeom prst="ellipse">
            <a:avLst/>
          </a:prstGeom>
          <a:solidFill>
            <a:srgbClr val="800000"/>
          </a:solidFill>
          <a:ln w="9525">
            <a:solidFill>
              <a:schemeClr val="tx1"/>
            </a:solidFill>
            <a:round/>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33" name="Oval 13">
            <a:extLst>
              <a:ext uri="{FF2B5EF4-FFF2-40B4-BE49-F238E27FC236}">
                <a16:creationId xmlns:a16="http://schemas.microsoft.com/office/drawing/2014/main" id="{5AD3C9F2-83B1-48F5-A870-F93475E8C303}"/>
              </a:ext>
            </a:extLst>
          </p:cNvPr>
          <p:cNvSpPr>
            <a:spLocks noChangeArrowheads="1"/>
          </p:cNvSpPr>
          <p:nvPr/>
        </p:nvSpPr>
        <p:spPr bwMode="auto">
          <a:xfrm>
            <a:off x="6816726" y="3357564"/>
            <a:ext cx="1008063" cy="935037"/>
          </a:xfrm>
          <a:prstGeom prst="ellipse">
            <a:avLst/>
          </a:prstGeom>
          <a:noFill/>
          <a:ln w="28575">
            <a:solidFill>
              <a:srgbClr val="FF0000"/>
            </a:solidFill>
            <a:round/>
            <a:headEnd/>
            <a:tailEnd/>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34" name="Oval 14">
            <a:extLst>
              <a:ext uri="{FF2B5EF4-FFF2-40B4-BE49-F238E27FC236}">
                <a16:creationId xmlns:a16="http://schemas.microsoft.com/office/drawing/2014/main" id="{58D8C6DD-709E-43F0-BE73-7CFB88538DB4}"/>
              </a:ext>
            </a:extLst>
          </p:cNvPr>
          <p:cNvSpPr>
            <a:spLocks noChangeArrowheads="1"/>
          </p:cNvSpPr>
          <p:nvPr/>
        </p:nvSpPr>
        <p:spPr bwMode="auto">
          <a:xfrm>
            <a:off x="6672263" y="3848101"/>
            <a:ext cx="1223962" cy="804863"/>
          </a:xfrm>
          <a:prstGeom prst="ellipse">
            <a:avLst/>
          </a:prstGeom>
          <a:noFill/>
          <a:ln w="28575">
            <a:solidFill>
              <a:srgbClr val="FF0000"/>
            </a:solidFill>
            <a:round/>
            <a:headEnd/>
            <a:tailEnd/>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35" name="Oval 15">
            <a:extLst>
              <a:ext uri="{FF2B5EF4-FFF2-40B4-BE49-F238E27FC236}">
                <a16:creationId xmlns:a16="http://schemas.microsoft.com/office/drawing/2014/main" id="{84378B80-940B-48AA-9BE6-0A45CADC8D3D}"/>
              </a:ext>
            </a:extLst>
          </p:cNvPr>
          <p:cNvSpPr>
            <a:spLocks noChangeArrowheads="1"/>
          </p:cNvSpPr>
          <p:nvPr/>
        </p:nvSpPr>
        <p:spPr bwMode="auto">
          <a:xfrm>
            <a:off x="6672263" y="4292600"/>
            <a:ext cx="1223962" cy="935038"/>
          </a:xfrm>
          <a:prstGeom prst="ellipse">
            <a:avLst/>
          </a:prstGeom>
          <a:noFill/>
          <a:ln w="28575">
            <a:solidFill>
              <a:srgbClr val="FF0000"/>
            </a:solidFill>
            <a:round/>
            <a:headEnd/>
            <a:tailEnd/>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37" name="Rectangle 18">
            <a:extLst>
              <a:ext uri="{FF2B5EF4-FFF2-40B4-BE49-F238E27FC236}">
                <a16:creationId xmlns:a16="http://schemas.microsoft.com/office/drawing/2014/main" id="{98C3E7A4-BE93-47EF-8C6A-E7F134EE8CF7}"/>
              </a:ext>
            </a:extLst>
          </p:cNvPr>
          <p:cNvSpPr>
            <a:spLocks noChangeArrowheads="1"/>
          </p:cNvSpPr>
          <p:nvPr/>
        </p:nvSpPr>
        <p:spPr bwMode="auto">
          <a:xfrm>
            <a:off x="6383339" y="5516564"/>
            <a:ext cx="3673475" cy="217487"/>
          </a:xfrm>
          <a:prstGeom prst="rect">
            <a:avLst/>
          </a:prstGeom>
          <a:solidFill>
            <a:schemeClr val="folHlink"/>
          </a:solidFill>
          <a:ln w="9525">
            <a:solidFill>
              <a:schemeClr val="tx1"/>
            </a:solidFill>
            <a:miter lim="800000"/>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38" name="Line 19">
            <a:extLst>
              <a:ext uri="{FF2B5EF4-FFF2-40B4-BE49-F238E27FC236}">
                <a16:creationId xmlns:a16="http://schemas.microsoft.com/office/drawing/2014/main" id="{D3DB1A9D-9012-4DBB-B696-0AE552F795DE}"/>
              </a:ext>
            </a:extLst>
          </p:cNvPr>
          <p:cNvSpPr>
            <a:spLocks noChangeShapeType="1"/>
          </p:cNvSpPr>
          <p:nvPr/>
        </p:nvSpPr>
        <p:spPr bwMode="auto">
          <a:xfrm flipH="1" flipV="1">
            <a:off x="3107528" y="1782918"/>
            <a:ext cx="3960814" cy="59747"/>
          </a:xfrm>
          <a:prstGeom prst="line">
            <a:avLst/>
          </a:prstGeom>
          <a:noFill/>
          <a:ln w="28575">
            <a:solidFill>
              <a:srgbClr val="800000"/>
            </a:solidFill>
            <a:round/>
            <a:headEnd/>
            <a:tailEnd type="triangle" w="med" len="me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
        <p:nvSpPr>
          <p:cNvPr id="5140" name="Oval 21">
            <a:extLst>
              <a:ext uri="{FF2B5EF4-FFF2-40B4-BE49-F238E27FC236}">
                <a16:creationId xmlns:a16="http://schemas.microsoft.com/office/drawing/2014/main" id="{0B8198C7-7D61-4470-9A9D-26B2C61A0292}"/>
              </a:ext>
            </a:extLst>
          </p:cNvPr>
          <p:cNvSpPr>
            <a:spLocks noChangeArrowheads="1"/>
          </p:cNvSpPr>
          <p:nvPr/>
        </p:nvSpPr>
        <p:spPr bwMode="auto">
          <a:xfrm>
            <a:off x="2748756" y="1700213"/>
            <a:ext cx="142875" cy="144462"/>
          </a:xfrm>
          <a:prstGeom prst="ellipse">
            <a:avLst/>
          </a:prstGeom>
          <a:solidFill>
            <a:srgbClr val="FF0000"/>
          </a:solidFill>
          <a:ln w="9525">
            <a:solidFill>
              <a:schemeClr val="tx1"/>
            </a:solidFill>
            <a:round/>
            <a:headEnd/>
            <a:tailEnd/>
          </a:ln>
          <a:effectLst>
            <a:prstShdw prst="shdw13" dist="53882" dir="13500000">
              <a:schemeClr val="bg2">
                <a:alpha val="50000"/>
              </a:schemeClr>
            </a:prstShdw>
          </a:effectLst>
        </p:spPr>
        <p:txBody>
          <a:bodyPr wrap="none" anchor="ct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ru-RU" altLang="ru-RU" sz="1800"/>
          </a:p>
        </p:txBody>
      </p:sp>
      <p:sp>
        <p:nvSpPr>
          <p:cNvPr id="5141" name="TextBox 3">
            <a:extLst>
              <a:ext uri="{FF2B5EF4-FFF2-40B4-BE49-F238E27FC236}">
                <a16:creationId xmlns:a16="http://schemas.microsoft.com/office/drawing/2014/main" id="{EAAEAE44-FB1E-44D2-824B-A664320472F3}"/>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2" name="TextBox 1">
            <a:extLst>
              <a:ext uri="{FF2B5EF4-FFF2-40B4-BE49-F238E27FC236}">
                <a16:creationId xmlns:a16="http://schemas.microsoft.com/office/drawing/2014/main" id="{411EDF15-3C2E-4989-8594-961E8C2EB188}"/>
              </a:ext>
            </a:extLst>
          </p:cNvPr>
          <p:cNvSpPr txBox="1"/>
          <p:nvPr/>
        </p:nvSpPr>
        <p:spPr>
          <a:xfrm>
            <a:off x="2492916" y="2565401"/>
            <a:ext cx="686053" cy="369332"/>
          </a:xfrm>
          <a:prstGeom prst="rect">
            <a:avLst/>
          </a:prstGeom>
          <a:noFill/>
        </p:spPr>
        <p:txBody>
          <a:bodyPr wrap="square" rtlCol="0">
            <a:spAutoFit/>
          </a:bodyPr>
          <a:lstStyle/>
          <a:p>
            <a:r>
              <a:rPr lang="ru-RU" b="1" dirty="0">
                <a:solidFill>
                  <a:srgbClr val="FFFF00"/>
                </a:solidFill>
              </a:rPr>
              <a:t>ГСП</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Прямоугольник 1">
            <a:extLst>
              <a:ext uri="{FF2B5EF4-FFF2-40B4-BE49-F238E27FC236}">
                <a16:creationId xmlns:a16="http://schemas.microsoft.com/office/drawing/2014/main" id="{73BC2AAE-EE2E-4BA6-AF2B-C1AE1FACF474}"/>
              </a:ext>
            </a:extLst>
          </p:cNvPr>
          <p:cNvSpPr>
            <a:spLocks noChangeArrowheads="1"/>
          </p:cNvSpPr>
          <p:nvPr/>
        </p:nvSpPr>
        <p:spPr bwMode="auto">
          <a:xfrm>
            <a:off x="1207008" y="836614"/>
            <a:ext cx="993648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состоянии враждебности и требования изгнать (правовое воздействие):</a:t>
            </a:r>
          </a:p>
          <a:p>
            <a:pPr>
              <a:spcBef>
                <a:spcPct val="0"/>
              </a:spcBef>
              <a:buFontTx/>
              <a:buNone/>
            </a:pPr>
            <a:endParaRPr lang="ru-RU" altLang="ru-RU" sz="1800" dirty="0">
              <a:solidFill>
                <a:srgbClr val="800000"/>
              </a:solidFill>
            </a:endParaRPr>
          </a:p>
          <a:p>
            <a:pPr>
              <a:spcBef>
                <a:spcPct val="0"/>
              </a:spcBef>
              <a:buNone/>
            </a:pPr>
            <a:r>
              <a:rPr lang="ru-RU" altLang="ru-RU" sz="1800" dirty="0">
                <a:solidFill>
                  <a:srgbClr val="800000"/>
                </a:solidFill>
              </a:rPr>
              <a:t>-заявить о недопустимости изгнания  и обосновать свою позицию.</a:t>
            </a:r>
          </a:p>
          <a:p>
            <a:pPr>
              <a:spcBef>
                <a:spcPct val="0"/>
              </a:spcBef>
              <a:buFontTx/>
              <a:buNone/>
            </a:pPr>
            <a:r>
              <a:rPr lang="ru-RU" altLang="ru-RU" sz="1800" dirty="0">
                <a:solidFill>
                  <a:srgbClr val="800000"/>
                </a:solidFill>
              </a:rPr>
              <a:t>- обсудить последствия правового способа воздействия. </a:t>
            </a:r>
          </a:p>
          <a:p>
            <a:pPr>
              <a:spcBef>
                <a:spcPct val="0"/>
              </a:spcBef>
              <a:buFontTx/>
              <a:buNone/>
            </a:pPr>
            <a:r>
              <a:rPr lang="ru-RU" altLang="ru-RU" sz="1800" dirty="0">
                <a:solidFill>
                  <a:srgbClr val="800000"/>
                </a:solidFill>
              </a:rPr>
              <a:t>- предложить форму коммуникации, в которой каждый будет услышан. </a:t>
            </a:r>
          </a:p>
          <a:p>
            <a:pPr>
              <a:spcBef>
                <a:spcPct val="0"/>
              </a:spcBef>
              <a:buFontTx/>
              <a:buNone/>
            </a:pPr>
            <a:r>
              <a:rPr lang="ru-RU" altLang="ru-RU" sz="1800" dirty="0">
                <a:solidFill>
                  <a:srgbClr val="800000"/>
                </a:solidFill>
              </a:rPr>
              <a:t>- сбалансировать давление через  правовые механизмы (как крайний вариант).</a:t>
            </a:r>
          </a:p>
          <a:p>
            <a:pPr>
              <a:spcBef>
                <a:spcPct val="0"/>
              </a:spcBef>
              <a:buFontTx/>
              <a:buNone/>
            </a:pPr>
            <a:endParaRPr lang="ru-RU" altLang="ru-RU" sz="1800" dirty="0">
              <a:solidFill>
                <a:srgbClr val="800000"/>
              </a:solidFill>
            </a:endParaRPr>
          </a:p>
          <a:p>
            <a:pPr>
              <a:spcBef>
                <a:spcPct val="0"/>
              </a:spcBef>
              <a:buFontTx/>
              <a:buNone/>
            </a:pPr>
            <a:endParaRPr lang="ru-RU" altLang="ru-RU" sz="1800" b="1" dirty="0">
              <a:solidFill>
                <a:srgbClr val="800000"/>
              </a:solidFill>
            </a:endParaRPr>
          </a:p>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состоянии ненависти и вражды (силовое воздействие):</a:t>
            </a:r>
          </a:p>
          <a:p>
            <a:pPr>
              <a:spcBef>
                <a:spcPct val="0"/>
              </a:spcBef>
              <a:buFontTx/>
              <a:buNone/>
            </a:pPr>
            <a:endParaRPr lang="ru-RU" altLang="ru-RU" sz="1800" dirty="0">
              <a:solidFill>
                <a:srgbClr val="800000"/>
              </a:solidFill>
            </a:endParaRPr>
          </a:p>
          <a:p>
            <a:pPr>
              <a:spcBef>
                <a:spcPct val="0"/>
              </a:spcBef>
              <a:buFontTx/>
              <a:buNone/>
            </a:pPr>
            <a:r>
              <a:rPr lang="ru-RU" altLang="ru-RU" sz="1800" dirty="0">
                <a:solidFill>
                  <a:srgbClr val="800000"/>
                </a:solidFill>
              </a:rPr>
              <a:t>-  спросить  про положительные качества другой стороны.</a:t>
            </a:r>
          </a:p>
          <a:p>
            <a:pPr>
              <a:spcBef>
                <a:spcPct val="0"/>
              </a:spcBef>
              <a:buFontTx/>
              <a:buNone/>
            </a:pPr>
            <a:r>
              <a:rPr lang="ru-RU" altLang="ru-RU" sz="1800" dirty="0">
                <a:solidFill>
                  <a:srgbClr val="800000"/>
                </a:solidFill>
              </a:rPr>
              <a:t>- гарантия со стороны медиатора или другого значимого человека, что другая сторона хочет отказаться от вражды. </a:t>
            </a:r>
          </a:p>
          <a:p>
            <a:pPr marL="285750" indent="-285750">
              <a:spcBef>
                <a:spcPct val="0"/>
              </a:spcBef>
              <a:buFontTx/>
              <a:buChar char="-"/>
            </a:pPr>
            <a:r>
              <a:rPr lang="ru-RU" altLang="ru-RU" sz="1800" dirty="0">
                <a:solidFill>
                  <a:srgbClr val="800000"/>
                </a:solidFill>
              </a:rPr>
              <a:t>не  поддерживать оценочных суждений  по отношению к другой стороне, по возможности - блокировать их.</a:t>
            </a:r>
          </a:p>
          <a:p>
            <a:pPr marL="285750" indent="-285750">
              <a:spcBef>
                <a:spcPct val="0"/>
              </a:spcBef>
              <a:buFontTx/>
              <a:buChar char="-"/>
            </a:pPr>
            <a:r>
              <a:rPr lang="ru-RU" altLang="ru-RU" sz="1800" dirty="0">
                <a:solidFill>
                  <a:srgbClr val="800000"/>
                </a:solidFill>
              </a:rPr>
              <a:t>привлечение уважаемых  людей, чьи слова будут иметь значение.</a:t>
            </a:r>
          </a:p>
          <a:p>
            <a:pPr marL="285750" indent="-285750">
              <a:spcBef>
                <a:spcPct val="0"/>
              </a:spcBef>
              <a:buFontTx/>
              <a:buChar char="-"/>
            </a:pPr>
            <a:endParaRPr lang="ru-RU" altLang="ru-RU" sz="1800" dirty="0">
              <a:solidFill>
                <a:srgbClr val="800000"/>
              </a:solidFill>
            </a:endParaRPr>
          </a:p>
        </p:txBody>
      </p:sp>
      <p:sp>
        <p:nvSpPr>
          <p:cNvPr id="21507" name="TextBox 3">
            <a:extLst>
              <a:ext uri="{FF2B5EF4-FFF2-40B4-BE49-F238E27FC236}">
                <a16:creationId xmlns:a16="http://schemas.microsoft.com/office/drawing/2014/main" id="{45914E6D-9F04-49EA-9B83-F728246764DB}"/>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21508" name="Line 5">
            <a:extLst>
              <a:ext uri="{FF2B5EF4-FFF2-40B4-BE49-F238E27FC236}">
                <a16:creationId xmlns:a16="http://schemas.microsoft.com/office/drawing/2014/main" id="{0B52BEDF-0FC4-4E7A-8F26-D40E7D5FF94E}"/>
              </a:ext>
            </a:extLst>
          </p:cNvPr>
          <p:cNvSpPr>
            <a:spLocks noChangeShapeType="1"/>
          </p:cNvSpPr>
          <p:nvPr/>
        </p:nvSpPr>
        <p:spPr bwMode="auto">
          <a:xfrm>
            <a:off x="2423319" y="3171254"/>
            <a:ext cx="7345362" cy="0"/>
          </a:xfrm>
          <a:prstGeom prst="line">
            <a:avLst/>
          </a:prstGeom>
          <a:noFill/>
          <a:ln w="9525">
            <a:solidFill>
              <a:schemeClr val="tx1"/>
            </a:solidFill>
            <a:round/>
            <a:headEnd/>
            <a:tailEn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Прямоугольник 1">
            <a:extLst>
              <a:ext uri="{FF2B5EF4-FFF2-40B4-BE49-F238E27FC236}">
                <a16:creationId xmlns:a16="http://schemas.microsoft.com/office/drawing/2014/main" id="{081DA976-D1CE-4BE3-BA28-9CE4A8598877}"/>
              </a:ext>
            </a:extLst>
          </p:cNvPr>
          <p:cNvSpPr>
            <a:spLocks noChangeArrowheads="1"/>
          </p:cNvSpPr>
          <p:nvPr/>
        </p:nvSpPr>
        <p:spPr bwMode="auto">
          <a:xfrm>
            <a:off x="1085088" y="732283"/>
            <a:ext cx="10021823"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«состоянии безответственности  и ожидания чуда»:</a:t>
            </a:r>
          </a:p>
          <a:p>
            <a:pPr>
              <a:spcBef>
                <a:spcPct val="0"/>
              </a:spcBef>
              <a:buFontTx/>
              <a:buNone/>
            </a:pPr>
            <a:endParaRPr lang="ru-RU" altLang="ru-RU" sz="1800" dirty="0">
              <a:solidFill>
                <a:srgbClr val="800000"/>
              </a:solidFill>
            </a:endParaRPr>
          </a:p>
          <a:p>
            <a:pPr>
              <a:spcBef>
                <a:spcPct val="0"/>
              </a:spcBef>
              <a:buFontTx/>
              <a:buNone/>
            </a:pPr>
            <a:r>
              <a:rPr lang="ru-RU" altLang="ru-RU" sz="1800" dirty="0">
                <a:solidFill>
                  <a:srgbClr val="800000"/>
                </a:solidFill>
              </a:rPr>
              <a:t>- обсудить риски, что даже если эмоции улягутся,  нерешенная до конца ситуация может «разгореться» с новой силой.</a:t>
            </a:r>
          </a:p>
          <a:p>
            <a:pPr>
              <a:spcBef>
                <a:spcPct val="0"/>
              </a:spcBef>
              <a:buFontTx/>
              <a:buNone/>
            </a:pPr>
            <a:endParaRPr lang="ru-RU" altLang="ru-RU" sz="1800" dirty="0">
              <a:solidFill>
                <a:srgbClr val="800000"/>
              </a:solidFill>
            </a:endParaRPr>
          </a:p>
          <a:p>
            <a:pPr>
              <a:spcBef>
                <a:spcPct val="0"/>
              </a:spcBef>
              <a:buFontTx/>
              <a:buNone/>
            </a:pPr>
            <a:endParaRPr lang="ru-RU" altLang="ru-RU" sz="1800" b="1" dirty="0">
              <a:solidFill>
                <a:srgbClr val="800000"/>
              </a:solidFill>
            </a:endParaRPr>
          </a:p>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состоянии торга</a:t>
            </a:r>
          </a:p>
          <a:p>
            <a:pPr>
              <a:spcBef>
                <a:spcPct val="0"/>
              </a:spcBef>
              <a:buFontTx/>
              <a:buNone/>
            </a:pPr>
            <a:endParaRPr lang="ru-RU" altLang="ru-RU" sz="1800" dirty="0">
              <a:solidFill>
                <a:srgbClr val="800000"/>
              </a:solidFill>
            </a:endParaRPr>
          </a:p>
          <a:p>
            <a:pPr>
              <a:spcBef>
                <a:spcPct val="0"/>
              </a:spcBef>
              <a:buFontTx/>
              <a:buNone/>
            </a:pPr>
            <a:r>
              <a:rPr lang="ru-RU" altLang="ru-RU" sz="1800" dirty="0">
                <a:solidFill>
                  <a:srgbClr val="800000"/>
                </a:solidFill>
              </a:rPr>
              <a:t>- обсудить риски, обсудить ценности восстановительного подхода, обсудить  возможность проведения  именно восстановительной программы. </a:t>
            </a:r>
          </a:p>
          <a:p>
            <a:pPr>
              <a:spcBef>
                <a:spcPct val="0"/>
              </a:spcBef>
              <a:buFontTx/>
              <a:buNone/>
            </a:pPr>
            <a:endParaRPr lang="ru-RU" altLang="ru-RU" sz="1800" dirty="0">
              <a:solidFill>
                <a:srgbClr val="800000"/>
              </a:solidFill>
            </a:endParaRPr>
          </a:p>
          <a:p>
            <a:pPr>
              <a:spcBef>
                <a:spcPct val="0"/>
              </a:spcBef>
              <a:buFontTx/>
              <a:buNone/>
            </a:pPr>
            <a:endParaRPr lang="ru-RU" altLang="ru-RU" sz="1800" dirty="0">
              <a:solidFill>
                <a:srgbClr val="800000"/>
              </a:solidFill>
            </a:endParaRPr>
          </a:p>
          <a:p>
            <a:pPr>
              <a:spcBef>
                <a:spcPct val="0"/>
              </a:spcBef>
              <a:buFontTx/>
              <a:buNone/>
            </a:pPr>
            <a:endParaRPr lang="ru-RU" altLang="ru-RU" sz="1800" b="1" dirty="0">
              <a:solidFill>
                <a:srgbClr val="800000"/>
              </a:solidFill>
            </a:endParaRPr>
          </a:p>
          <a:p>
            <a:pPr>
              <a:spcBef>
                <a:spcPct val="0"/>
              </a:spcBef>
              <a:buFontTx/>
              <a:buNone/>
            </a:pPr>
            <a:r>
              <a:rPr lang="ru-RU" altLang="ru-RU" sz="1800" b="1" dirty="0">
                <a:solidFill>
                  <a:srgbClr val="800000"/>
                </a:solidFill>
              </a:rPr>
              <a:t>Возможные действия ведущего восстановительных программ при Состоянии совместного решения</a:t>
            </a:r>
          </a:p>
          <a:p>
            <a:pPr>
              <a:spcBef>
                <a:spcPct val="0"/>
              </a:spcBef>
              <a:buFontTx/>
              <a:buNone/>
            </a:pPr>
            <a:endParaRPr lang="ru-RU" altLang="ru-RU" sz="1800" dirty="0">
              <a:solidFill>
                <a:srgbClr val="800000"/>
              </a:solidFill>
            </a:endParaRPr>
          </a:p>
          <a:p>
            <a:pPr>
              <a:spcBef>
                <a:spcPct val="0"/>
              </a:spcBef>
              <a:buFontTx/>
              <a:buNone/>
            </a:pPr>
            <a:r>
              <a:rPr lang="ru-RU" altLang="ru-RU" sz="1800" dirty="0">
                <a:solidFill>
                  <a:srgbClr val="800000"/>
                </a:solidFill>
              </a:rPr>
              <a:t>- ведущий предлагает и организует проведение восстановительной программы. </a:t>
            </a:r>
          </a:p>
        </p:txBody>
      </p:sp>
      <p:sp>
        <p:nvSpPr>
          <p:cNvPr id="22531" name="Line 4">
            <a:extLst>
              <a:ext uri="{FF2B5EF4-FFF2-40B4-BE49-F238E27FC236}">
                <a16:creationId xmlns:a16="http://schemas.microsoft.com/office/drawing/2014/main" id="{8C581085-8269-4D05-82D3-F90A17758E77}"/>
              </a:ext>
            </a:extLst>
          </p:cNvPr>
          <p:cNvSpPr>
            <a:spLocks noChangeShapeType="1"/>
          </p:cNvSpPr>
          <p:nvPr/>
        </p:nvSpPr>
        <p:spPr bwMode="auto">
          <a:xfrm>
            <a:off x="2279652" y="2363534"/>
            <a:ext cx="7345362" cy="0"/>
          </a:xfrm>
          <a:prstGeom prst="line">
            <a:avLst/>
          </a:prstGeom>
          <a:noFill/>
          <a:ln w="9525">
            <a:solidFill>
              <a:schemeClr val="tx1"/>
            </a:solidFill>
            <a:round/>
            <a:headEnd/>
            <a:tailEn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
        <p:nvSpPr>
          <p:cNvPr id="22532" name="Line 5">
            <a:extLst>
              <a:ext uri="{FF2B5EF4-FFF2-40B4-BE49-F238E27FC236}">
                <a16:creationId xmlns:a16="http://schemas.microsoft.com/office/drawing/2014/main" id="{F740DE61-518B-4AD2-930D-660A236377CB}"/>
              </a:ext>
            </a:extLst>
          </p:cNvPr>
          <p:cNvSpPr>
            <a:spLocks noChangeShapeType="1"/>
          </p:cNvSpPr>
          <p:nvPr/>
        </p:nvSpPr>
        <p:spPr bwMode="auto">
          <a:xfrm>
            <a:off x="2316226" y="4410964"/>
            <a:ext cx="7345363" cy="0"/>
          </a:xfrm>
          <a:prstGeom prst="line">
            <a:avLst/>
          </a:prstGeom>
          <a:noFill/>
          <a:ln w="9525">
            <a:solidFill>
              <a:schemeClr val="tx1"/>
            </a:solidFill>
            <a:round/>
            <a:headEnd/>
            <a:tailEn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ru-RU"/>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CA0B629E-9B31-433F-AAEF-D4B1E6AA99E4}"/>
              </a:ext>
            </a:extLst>
          </p:cNvPr>
          <p:cNvSpPr>
            <a:spLocks noGrp="1" noChangeArrowheads="1"/>
          </p:cNvSpPr>
          <p:nvPr>
            <p:ph type="title" idx="4294967295"/>
          </p:nvPr>
        </p:nvSpPr>
        <p:spPr/>
        <p:txBody>
          <a:bodyPr>
            <a:normAutofit fontScale="90000"/>
          </a:bodyPr>
          <a:lstStyle/>
          <a:p>
            <a:pPr eaLnBrk="1" hangingPunct="1"/>
            <a:r>
              <a:rPr lang="ru-RU" altLang="ru-RU" dirty="0">
                <a:solidFill>
                  <a:srgbClr val="800000"/>
                </a:solidFill>
              </a:rPr>
              <a:t>Ведущий восстановительных программ приходит к людям с уверенностью, что:</a:t>
            </a:r>
          </a:p>
        </p:txBody>
      </p:sp>
      <p:sp>
        <p:nvSpPr>
          <p:cNvPr id="43011" name="Rectangle 3">
            <a:extLst>
              <a:ext uri="{FF2B5EF4-FFF2-40B4-BE49-F238E27FC236}">
                <a16:creationId xmlns:a16="http://schemas.microsoft.com/office/drawing/2014/main" id="{FA074F83-362C-498D-9B2C-B679CA52F229}"/>
              </a:ext>
            </a:extLst>
          </p:cNvPr>
          <p:cNvSpPr>
            <a:spLocks noGrp="1" noChangeArrowheads="1"/>
          </p:cNvSpPr>
          <p:nvPr>
            <p:ph type="body" idx="4294967295"/>
          </p:nvPr>
        </p:nvSpPr>
        <p:spPr/>
        <p:txBody>
          <a:bodyPr/>
          <a:lstStyle/>
          <a:p>
            <a:pPr eaLnBrk="1" hangingPunct="1"/>
            <a:r>
              <a:rPr lang="ru-RU" altLang="ru-RU" dirty="0">
                <a:solidFill>
                  <a:srgbClr val="800000"/>
                </a:solidFill>
              </a:rPr>
              <a:t>Любой человек способен меняться  к лучшему, причем без давления, угроз, отвержения, наказаний, манипуляций</a:t>
            </a:r>
          </a:p>
          <a:p>
            <a:pPr eaLnBrk="1" hangingPunct="1"/>
            <a:r>
              <a:rPr lang="ru-RU" altLang="ru-RU" dirty="0">
                <a:solidFill>
                  <a:srgbClr val="800000"/>
                </a:solidFill>
              </a:rPr>
              <a:t>Собравшись вместе, люди могут найти решение любой своей проблемы</a:t>
            </a:r>
          </a:p>
          <a:p>
            <a:pPr eaLnBrk="1" hangingPunct="1"/>
            <a:r>
              <a:rPr lang="ru-RU" altLang="ru-RU" dirty="0">
                <a:solidFill>
                  <a:srgbClr val="800000"/>
                </a:solidFill>
              </a:rPr>
              <a:t>Их собственное решение будет самым лучшим, реализуется по доброй воле</a:t>
            </a:r>
          </a:p>
          <a:p>
            <a:pPr eaLnBrk="1" hangingPunct="1"/>
            <a:r>
              <a:rPr lang="ru-RU" altLang="ru-RU" dirty="0">
                <a:solidFill>
                  <a:srgbClr val="800000"/>
                </a:solidFill>
              </a:rPr>
              <a:t> Не надо никого изгонять и  наказывать </a:t>
            </a:r>
          </a:p>
        </p:txBody>
      </p:sp>
      <p:sp>
        <p:nvSpPr>
          <p:cNvPr id="43012" name="TextBox 3">
            <a:extLst>
              <a:ext uri="{FF2B5EF4-FFF2-40B4-BE49-F238E27FC236}">
                <a16:creationId xmlns:a16="http://schemas.microsoft.com/office/drawing/2014/main" id="{A37CF18E-F50F-430B-AA2F-52F6DD9D0B2A}"/>
              </a:ext>
            </a:extLst>
          </p:cNvPr>
          <p:cNvSpPr txBox="1">
            <a:spLocks noChangeArrowheads="1"/>
          </p:cNvSpPr>
          <p:nvPr/>
        </p:nvSpPr>
        <p:spPr bwMode="auto">
          <a:xfrm>
            <a:off x="8847138" y="6613526"/>
            <a:ext cx="1835150" cy="246063"/>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F33D0B20-CC93-4C5D-B4B3-0F9F2B14716D}"/>
              </a:ext>
            </a:extLst>
          </p:cNvPr>
          <p:cNvSpPr>
            <a:spLocks noGrp="1" noChangeArrowheads="1"/>
          </p:cNvSpPr>
          <p:nvPr>
            <p:ph type="title" idx="4294967295"/>
          </p:nvPr>
        </p:nvSpPr>
        <p:spPr>
          <a:xfrm>
            <a:off x="838200" y="328549"/>
            <a:ext cx="10515600" cy="1325563"/>
          </a:xfrm>
        </p:spPr>
        <p:txBody>
          <a:bodyPr/>
          <a:lstStyle/>
          <a:p>
            <a:pPr eaLnBrk="1" hangingPunct="1"/>
            <a:r>
              <a:rPr lang="ru-RU" altLang="ru-RU" sz="3200" b="1" dirty="0">
                <a:solidFill>
                  <a:srgbClr val="800000"/>
                </a:solidFill>
              </a:rPr>
              <a:t>Позиция сотрудничества</a:t>
            </a:r>
          </a:p>
        </p:txBody>
      </p:sp>
      <p:pic>
        <p:nvPicPr>
          <p:cNvPr id="6147" name="Picture 3" descr="Рисунок1">
            <a:extLst>
              <a:ext uri="{FF2B5EF4-FFF2-40B4-BE49-F238E27FC236}">
                <a16:creationId xmlns:a16="http://schemas.microsoft.com/office/drawing/2014/main" id="{F1AFF7E9-3E8E-4E96-AB2A-2636FEC887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7245" y="1509193"/>
            <a:ext cx="6721475" cy="397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Text Box 11">
            <a:extLst>
              <a:ext uri="{FF2B5EF4-FFF2-40B4-BE49-F238E27FC236}">
                <a16:creationId xmlns:a16="http://schemas.microsoft.com/office/drawing/2014/main" id="{4112D572-3B33-472B-BD6A-5BBECA4E21CF}"/>
              </a:ext>
            </a:extLst>
          </p:cNvPr>
          <p:cNvSpPr txBox="1">
            <a:spLocks noChangeArrowheads="1"/>
          </p:cNvSpPr>
          <p:nvPr/>
        </p:nvSpPr>
        <p:spPr bwMode="auto">
          <a:xfrm>
            <a:off x="1882776" y="5761800"/>
            <a:ext cx="8785225" cy="336550"/>
          </a:xfrm>
          <a:prstGeom prst="rect">
            <a:avLst/>
          </a:prstGeom>
          <a:noFill/>
          <a:ln>
            <a:noFill/>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50000"/>
              </a:spcBef>
              <a:buFontTx/>
              <a:buNone/>
            </a:pPr>
            <a:r>
              <a:rPr lang="ru-RU" altLang="ru-RU" sz="1600" i="1"/>
              <a:t>Схема предложена международным институтом восстановительных практик </a:t>
            </a:r>
            <a:r>
              <a:rPr lang="en-US" altLang="ru-RU" sz="1600" i="1"/>
              <a:t>IIRP</a:t>
            </a:r>
            <a:endParaRPr lang="ru-RU" altLang="ru-RU" sz="1600" i="1"/>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A7F1C4C-962E-4584-9B9E-A40AD98267E8}"/>
              </a:ext>
            </a:extLst>
          </p:cNvPr>
          <p:cNvSpPr>
            <a:spLocks noGrp="1" noChangeArrowheads="1"/>
          </p:cNvSpPr>
          <p:nvPr>
            <p:ph type="title" idx="4294967295"/>
          </p:nvPr>
        </p:nvSpPr>
        <p:spPr>
          <a:xfrm>
            <a:off x="1981200" y="305595"/>
            <a:ext cx="8229600" cy="1143000"/>
          </a:xfrm>
        </p:spPr>
        <p:txBody>
          <a:bodyPr/>
          <a:lstStyle/>
          <a:p>
            <a:pPr eaLnBrk="1" hangingPunct="1"/>
            <a:r>
              <a:rPr lang="ru-RU" altLang="ru-RU" dirty="0">
                <a:solidFill>
                  <a:srgbClr val="800000"/>
                </a:solidFill>
              </a:rPr>
              <a:t>Лестница взаимопонимания</a:t>
            </a:r>
          </a:p>
        </p:txBody>
      </p:sp>
      <p:pic>
        <p:nvPicPr>
          <p:cNvPr id="7171" name="Picture 4" descr="Лестница +">
            <a:extLst>
              <a:ext uri="{FF2B5EF4-FFF2-40B4-BE49-F238E27FC236}">
                <a16:creationId xmlns:a16="http://schemas.microsoft.com/office/drawing/2014/main" id="{E8238A8A-3E38-41CE-8334-19B5813E56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714" y="1628776"/>
            <a:ext cx="5907087" cy="447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WordArt 5">
            <a:extLst>
              <a:ext uri="{FF2B5EF4-FFF2-40B4-BE49-F238E27FC236}">
                <a16:creationId xmlns:a16="http://schemas.microsoft.com/office/drawing/2014/main" id="{8EEF8EA0-46DC-4698-BC4B-4820A8F37AEE}"/>
              </a:ext>
            </a:extLst>
          </p:cNvPr>
          <p:cNvSpPr>
            <a:spLocks noChangeArrowheads="1" noChangeShapeType="1" noTextEdit="1"/>
          </p:cNvSpPr>
          <p:nvPr/>
        </p:nvSpPr>
        <p:spPr bwMode="auto">
          <a:xfrm>
            <a:off x="6240464" y="2636839"/>
            <a:ext cx="257175"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0</a:t>
            </a:r>
          </a:p>
        </p:txBody>
      </p:sp>
      <p:sp>
        <p:nvSpPr>
          <p:cNvPr id="7173" name="WordArt 6">
            <a:extLst>
              <a:ext uri="{FF2B5EF4-FFF2-40B4-BE49-F238E27FC236}">
                <a16:creationId xmlns:a16="http://schemas.microsoft.com/office/drawing/2014/main" id="{20652AAE-1A79-4071-8C33-649232FAA41F}"/>
              </a:ext>
            </a:extLst>
          </p:cNvPr>
          <p:cNvSpPr>
            <a:spLocks noChangeArrowheads="1" noChangeShapeType="1" noTextEdit="1"/>
          </p:cNvSpPr>
          <p:nvPr/>
        </p:nvSpPr>
        <p:spPr bwMode="auto">
          <a:xfrm>
            <a:off x="6600826" y="3213101"/>
            <a:ext cx="544513"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- 1</a:t>
            </a:r>
          </a:p>
        </p:txBody>
      </p:sp>
      <p:sp>
        <p:nvSpPr>
          <p:cNvPr id="7174" name="WordArt 7">
            <a:extLst>
              <a:ext uri="{FF2B5EF4-FFF2-40B4-BE49-F238E27FC236}">
                <a16:creationId xmlns:a16="http://schemas.microsoft.com/office/drawing/2014/main" id="{5F959B5E-EA7F-4719-8E3A-9BF18183A5F6}"/>
              </a:ext>
            </a:extLst>
          </p:cNvPr>
          <p:cNvSpPr>
            <a:spLocks noChangeArrowheads="1" noChangeShapeType="1" noTextEdit="1"/>
          </p:cNvSpPr>
          <p:nvPr/>
        </p:nvSpPr>
        <p:spPr bwMode="auto">
          <a:xfrm>
            <a:off x="7464426" y="3716339"/>
            <a:ext cx="574675"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- 2</a:t>
            </a:r>
          </a:p>
        </p:txBody>
      </p:sp>
      <p:sp>
        <p:nvSpPr>
          <p:cNvPr id="7175" name="WordArt 8">
            <a:extLst>
              <a:ext uri="{FF2B5EF4-FFF2-40B4-BE49-F238E27FC236}">
                <a16:creationId xmlns:a16="http://schemas.microsoft.com/office/drawing/2014/main" id="{5B670EEF-5BD3-4F8D-8FFF-8DF05B476A55}"/>
              </a:ext>
            </a:extLst>
          </p:cNvPr>
          <p:cNvSpPr>
            <a:spLocks noChangeArrowheads="1" noChangeShapeType="1" noTextEdit="1"/>
          </p:cNvSpPr>
          <p:nvPr/>
        </p:nvSpPr>
        <p:spPr bwMode="auto">
          <a:xfrm>
            <a:off x="3575050" y="1268414"/>
            <a:ext cx="54610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+ 3</a:t>
            </a:r>
          </a:p>
        </p:txBody>
      </p:sp>
      <p:sp>
        <p:nvSpPr>
          <p:cNvPr id="7176" name="WordArt 9">
            <a:extLst>
              <a:ext uri="{FF2B5EF4-FFF2-40B4-BE49-F238E27FC236}">
                <a16:creationId xmlns:a16="http://schemas.microsoft.com/office/drawing/2014/main" id="{EECC577E-97CA-45FB-80DC-3020A7901B0B}"/>
              </a:ext>
            </a:extLst>
          </p:cNvPr>
          <p:cNvSpPr>
            <a:spLocks noChangeArrowheads="1" noChangeShapeType="1" noTextEdit="1"/>
          </p:cNvSpPr>
          <p:nvPr/>
        </p:nvSpPr>
        <p:spPr bwMode="auto">
          <a:xfrm>
            <a:off x="5232401" y="2276476"/>
            <a:ext cx="544513"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+ 1</a:t>
            </a:r>
          </a:p>
        </p:txBody>
      </p:sp>
      <p:sp>
        <p:nvSpPr>
          <p:cNvPr id="7177" name="WordArt 10">
            <a:extLst>
              <a:ext uri="{FF2B5EF4-FFF2-40B4-BE49-F238E27FC236}">
                <a16:creationId xmlns:a16="http://schemas.microsoft.com/office/drawing/2014/main" id="{A5410C1F-C1D1-4F98-BE17-D6C4CA83A951}"/>
              </a:ext>
            </a:extLst>
          </p:cNvPr>
          <p:cNvSpPr>
            <a:spLocks noChangeArrowheads="1" noChangeShapeType="1" noTextEdit="1"/>
          </p:cNvSpPr>
          <p:nvPr/>
        </p:nvSpPr>
        <p:spPr bwMode="auto">
          <a:xfrm>
            <a:off x="4367214" y="1773239"/>
            <a:ext cx="574675"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+ 2</a:t>
            </a:r>
          </a:p>
        </p:txBody>
      </p:sp>
      <p:sp>
        <p:nvSpPr>
          <p:cNvPr id="7178" name="WordArt 11">
            <a:extLst>
              <a:ext uri="{FF2B5EF4-FFF2-40B4-BE49-F238E27FC236}">
                <a16:creationId xmlns:a16="http://schemas.microsoft.com/office/drawing/2014/main" id="{B893D6F6-EF74-4BBF-886A-E2BC0B2BF477}"/>
              </a:ext>
            </a:extLst>
          </p:cNvPr>
          <p:cNvSpPr>
            <a:spLocks noChangeArrowheads="1" noChangeShapeType="1" noTextEdit="1"/>
          </p:cNvSpPr>
          <p:nvPr/>
        </p:nvSpPr>
        <p:spPr bwMode="auto">
          <a:xfrm>
            <a:off x="8401050" y="4221164"/>
            <a:ext cx="546100" cy="523875"/>
          </a:xfrm>
          <a:prstGeom prst="rect">
            <a:avLst/>
          </a:prstGeom>
        </p:spPr>
        <p:txBody>
          <a:bodyPr wrap="none" fromWordArt="1">
            <a:prstTxWarp prst="textPlain">
              <a:avLst>
                <a:gd name="adj" fmla="val 50000"/>
              </a:avLst>
            </a:prstTxWarp>
          </a:bodyPr>
          <a:lstStyle/>
          <a:p>
            <a:pPr algn="ctr"/>
            <a:r>
              <a:rPr lang="ru-RU" sz="3600" kern="10">
                <a:ln w="9525">
                  <a:solidFill>
                    <a:srgbClr val="000000"/>
                  </a:solidFill>
                  <a:round/>
                  <a:headEnd/>
                  <a:tailEnd/>
                </a:ln>
                <a:solidFill>
                  <a:srgbClr val="FF0000"/>
                </a:solidFill>
              </a:rPr>
              <a:t>- 3</a:t>
            </a:r>
          </a:p>
        </p:txBody>
      </p:sp>
      <p:sp>
        <p:nvSpPr>
          <p:cNvPr id="7179" name="Line 13">
            <a:extLst>
              <a:ext uri="{FF2B5EF4-FFF2-40B4-BE49-F238E27FC236}">
                <a16:creationId xmlns:a16="http://schemas.microsoft.com/office/drawing/2014/main" id="{B2C7630E-C8C9-44DB-919E-8D229990875C}"/>
              </a:ext>
            </a:extLst>
          </p:cNvPr>
          <p:cNvSpPr>
            <a:spLocks noChangeShapeType="1"/>
          </p:cNvSpPr>
          <p:nvPr/>
        </p:nvSpPr>
        <p:spPr bwMode="auto">
          <a:xfrm flipV="1">
            <a:off x="2566988" y="3860801"/>
            <a:ext cx="2449512" cy="1008063"/>
          </a:xfrm>
          <a:prstGeom prst="line">
            <a:avLst/>
          </a:prstGeom>
          <a:noFill/>
          <a:ln w="762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ru-RU"/>
          </a:p>
        </p:txBody>
      </p:sp>
      <p:sp>
        <p:nvSpPr>
          <p:cNvPr id="7180" name="TextBox 3">
            <a:extLst>
              <a:ext uri="{FF2B5EF4-FFF2-40B4-BE49-F238E27FC236}">
                <a16:creationId xmlns:a16="http://schemas.microsoft.com/office/drawing/2014/main" id="{61DA1D2E-066E-401A-862E-B346B6583A24}"/>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4F36626A-5316-4289-AF9C-7FA65D40F189}"/>
              </a:ext>
            </a:extLst>
          </p:cNvPr>
          <p:cNvSpPr>
            <a:spLocks noGrp="1" noChangeArrowheads="1"/>
          </p:cNvSpPr>
          <p:nvPr>
            <p:ph type="title" idx="4294967295"/>
          </p:nvPr>
        </p:nvSpPr>
        <p:spPr>
          <a:xfrm>
            <a:off x="838200" y="770858"/>
            <a:ext cx="10515600" cy="1325563"/>
          </a:xfrm>
        </p:spPr>
        <p:txBody>
          <a:bodyPr/>
          <a:lstStyle/>
          <a:p>
            <a:pPr eaLnBrk="1" hangingPunct="1"/>
            <a:r>
              <a:rPr lang="ru-RU" altLang="ru-RU" sz="4000" b="1" dirty="0">
                <a:solidFill>
                  <a:srgbClr val="800000"/>
                </a:solidFill>
              </a:rPr>
              <a:t>0. Состояние терпения </a:t>
            </a:r>
            <a:br>
              <a:rPr lang="ru-RU" altLang="ru-RU" sz="4000" b="1" dirty="0">
                <a:solidFill>
                  <a:srgbClr val="800000"/>
                </a:solidFill>
              </a:rPr>
            </a:br>
            <a:r>
              <a:rPr lang="ru-RU" altLang="ru-RU" sz="4000" b="1" dirty="0">
                <a:solidFill>
                  <a:srgbClr val="800000"/>
                </a:solidFill>
              </a:rPr>
              <a:t>при отсутствии коммуникации</a:t>
            </a:r>
            <a:endParaRPr lang="ru-RU" altLang="ru-RU" sz="4000" dirty="0">
              <a:solidFill>
                <a:srgbClr val="800000"/>
              </a:solidFill>
            </a:endParaRPr>
          </a:p>
        </p:txBody>
      </p:sp>
      <p:sp>
        <p:nvSpPr>
          <p:cNvPr id="9219" name="Rectangle 3">
            <a:extLst>
              <a:ext uri="{FF2B5EF4-FFF2-40B4-BE49-F238E27FC236}">
                <a16:creationId xmlns:a16="http://schemas.microsoft.com/office/drawing/2014/main" id="{F9BFA1F7-0421-45D4-B6A8-B6CB81594F9B}"/>
              </a:ext>
            </a:extLst>
          </p:cNvPr>
          <p:cNvSpPr>
            <a:spLocks noGrp="1" noChangeArrowheads="1"/>
          </p:cNvSpPr>
          <p:nvPr>
            <p:ph type="body" idx="4294967295"/>
          </p:nvPr>
        </p:nvSpPr>
        <p:spPr>
          <a:xfrm>
            <a:off x="1024128" y="2506662"/>
            <a:ext cx="10329672" cy="4351338"/>
          </a:xfrm>
        </p:spPr>
        <p:txBody>
          <a:bodyPr/>
          <a:lstStyle/>
          <a:p>
            <a:pPr marL="0" indent="0">
              <a:lnSpc>
                <a:spcPct val="80000"/>
              </a:lnSpc>
              <a:buNone/>
            </a:pPr>
            <a:r>
              <a:rPr lang="ru-RU" altLang="ru-RU" dirty="0">
                <a:solidFill>
                  <a:srgbClr val="800000"/>
                </a:solidFill>
              </a:rPr>
              <a:t>• Символ ситуации: «Он же должен сам все понимать». </a:t>
            </a:r>
          </a:p>
          <a:p>
            <a:pPr marL="0" indent="0">
              <a:lnSpc>
                <a:spcPct val="80000"/>
              </a:lnSpc>
              <a:buNone/>
            </a:pPr>
            <a:r>
              <a:rPr lang="ru-RU" altLang="ru-RU" dirty="0">
                <a:solidFill>
                  <a:srgbClr val="800000"/>
                </a:solidFill>
              </a:rPr>
              <a:t>• Свои поступки объясняются  внешними факторами, поступки оппонента – его качествами личности.</a:t>
            </a:r>
          </a:p>
          <a:p>
            <a:pPr marL="0" indent="0">
              <a:lnSpc>
                <a:spcPct val="80000"/>
              </a:lnSpc>
              <a:buNone/>
            </a:pPr>
            <a:r>
              <a:rPr lang="ru-RU" altLang="ru-RU" dirty="0">
                <a:solidFill>
                  <a:srgbClr val="800000"/>
                </a:solidFill>
              </a:rPr>
              <a:t>• Проблемная ситуация напрягает, вызывает эмоции.</a:t>
            </a:r>
          </a:p>
          <a:p>
            <a:pPr marL="0" indent="0">
              <a:lnSpc>
                <a:spcPct val="80000"/>
              </a:lnSpc>
              <a:buNone/>
            </a:pPr>
            <a:r>
              <a:rPr lang="ru-RU" altLang="ru-RU" dirty="0">
                <a:solidFill>
                  <a:srgbClr val="800000"/>
                </a:solidFill>
              </a:rPr>
              <a:t>• Прямого открытого обсуждения нет.</a:t>
            </a:r>
          </a:p>
          <a:p>
            <a:pPr marL="0" indent="0">
              <a:lnSpc>
                <a:spcPct val="80000"/>
              </a:lnSpc>
              <a:buNone/>
            </a:pPr>
            <a:r>
              <a:rPr lang="ru-RU" altLang="ru-RU" dirty="0">
                <a:solidFill>
                  <a:srgbClr val="800000"/>
                </a:solidFill>
              </a:rPr>
              <a:t>• Использование намеков и слухов в надежде, что «до него дойдет, он сам все поймет и изменится».</a:t>
            </a:r>
          </a:p>
          <a:p>
            <a:pPr marL="0" indent="0">
              <a:lnSpc>
                <a:spcPct val="80000"/>
              </a:lnSpc>
              <a:buNone/>
            </a:pPr>
            <a:r>
              <a:rPr lang="ru-RU" altLang="ru-RU" dirty="0">
                <a:solidFill>
                  <a:srgbClr val="800000"/>
                </a:solidFill>
              </a:rPr>
              <a:t>• Наклеивание «ярлыков» (порой под видом шутки).</a:t>
            </a:r>
          </a:p>
        </p:txBody>
      </p:sp>
      <p:sp>
        <p:nvSpPr>
          <p:cNvPr id="9220" name="TextBox 3">
            <a:extLst>
              <a:ext uri="{FF2B5EF4-FFF2-40B4-BE49-F238E27FC236}">
                <a16:creationId xmlns:a16="http://schemas.microsoft.com/office/drawing/2014/main" id="{D1BF573A-C6CF-492B-806E-63D6E481DDE3}"/>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a:extLst>
              <a:ext uri="{FF2B5EF4-FFF2-40B4-BE49-F238E27FC236}">
                <a16:creationId xmlns:a16="http://schemas.microsoft.com/office/drawing/2014/main" id="{A5FA5A2F-3AD9-4988-9EE2-37D306153CF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5913" y="620713"/>
            <a:ext cx="6132512" cy="573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3">
            <a:extLst>
              <a:ext uri="{FF2B5EF4-FFF2-40B4-BE49-F238E27FC236}">
                <a16:creationId xmlns:a16="http://schemas.microsoft.com/office/drawing/2014/main" id="{E57A21F4-767B-483D-AE9C-96350B86F189}"/>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8198" name="WordArt 7">
            <a:extLst>
              <a:ext uri="{FF2B5EF4-FFF2-40B4-BE49-F238E27FC236}">
                <a16:creationId xmlns:a16="http://schemas.microsoft.com/office/drawing/2014/main" id="{E030FF76-6A39-4548-BE6A-F0CF6EB6AF9D}"/>
              </a:ext>
            </a:extLst>
          </p:cNvPr>
          <p:cNvSpPr>
            <a:spLocks noChangeArrowheads="1" noChangeShapeType="1" noTextEdit="1"/>
          </p:cNvSpPr>
          <p:nvPr/>
        </p:nvSpPr>
        <p:spPr bwMode="auto">
          <a:xfrm rot="19238253">
            <a:off x="2840537" y="2580896"/>
            <a:ext cx="1600200" cy="523875"/>
          </a:xfrm>
          <a:prstGeom prst="rect">
            <a:avLst/>
          </a:prstGeom>
        </p:spPr>
        <p:txBody>
          <a:bodyPr spcFirstLastPara="1" wrap="none" fromWordArt="1">
            <a:prstTxWarp prst="textArchUp">
              <a:avLst>
                <a:gd name="adj" fmla="val 10800000"/>
              </a:avLst>
            </a:prstTxWarp>
          </a:bodyPr>
          <a:lstStyle/>
          <a:p>
            <a:pPr algn="ctr"/>
            <a:r>
              <a:rPr lang="ru-RU" sz="3600" kern="10" dirty="0">
                <a:ln w="9525">
                  <a:solidFill>
                    <a:srgbClr val="000000"/>
                  </a:solidFill>
                  <a:round/>
                  <a:headEnd/>
                  <a:tailEnd/>
                </a:ln>
                <a:solidFill>
                  <a:srgbClr val="000000"/>
                </a:solidFill>
              </a:rPr>
              <a:t>Андрей</a:t>
            </a:r>
          </a:p>
        </p:txBody>
      </p:sp>
      <p:sp>
        <p:nvSpPr>
          <p:cNvPr id="8199" name="WordArt 8">
            <a:extLst>
              <a:ext uri="{FF2B5EF4-FFF2-40B4-BE49-F238E27FC236}">
                <a16:creationId xmlns:a16="http://schemas.microsoft.com/office/drawing/2014/main" id="{74769FC4-94B6-4D06-8956-4499C5DC5C0A}"/>
              </a:ext>
            </a:extLst>
          </p:cNvPr>
          <p:cNvSpPr>
            <a:spLocks noChangeArrowheads="1" noChangeShapeType="1" noTextEdit="1"/>
          </p:cNvSpPr>
          <p:nvPr/>
        </p:nvSpPr>
        <p:spPr bwMode="auto">
          <a:xfrm rot="1621851">
            <a:off x="7415213" y="2479676"/>
            <a:ext cx="1600200" cy="307975"/>
          </a:xfrm>
          <a:prstGeom prst="rect">
            <a:avLst/>
          </a:prstGeom>
        </p:spPr>
        <p:txBody>
          <a:bodyPr spcFirstLastPara="1" wrap="none" fromWordArt="1">
            <a:prstTxWarp prst="textArchUp">
              <a:avLst>
                <a:gd name="adj" fmla="val 10800000"/>
              </a:avLst>
            </a:prstTxWarp>
          </a:bodyPr>
          <a:lstStyle/>
          <a:p>
            <a:pPr algn="ctr"/>
            <a:r>
              <a:rPr lang="ru-RU" sz="3600" kern="10">
                <a:ln w="9525">
                  <a:solidFill>
                    <a:srgbClr val="000000"/>
                  </a:solidFill>
                  <a:round/>
                  <a:headEnd/>
                  <a:tailEnd/>
                </a:ln>
                <a:solidFill>
                  <a:srgbClr val="000000"/>
                </a:solidFill>
              </a:rPr>
              <a:t> Борис </a:t>
            </a:r>
          </a:p>
        </p:txBody>
      </p:sp>
      <p:cxnSp>
        <p:nvCxnSpPr>
          <p:cNvPr id="3" name="Прямая соединительная линия 2">
            <a:extLst>
              <a:ext uri="{FF2B5EF4-FFF2-40B4-BE49-F238E27FC236}">
                <a16:creationId xmlns:a16="http://schemas.microsoft.com/office/drawing/2014/main" id="{536C24B9-428D-4168-ABD8-3FAE29E07C40}"/>
              </a:ext>
            </a:extLst>
          </p:cNvPr>
          <p:cNvCxnSpPr/>
          <p:nvPr/>
        </p:nvCxnSpPr>
        <p:spPr>
          <a:xfrm>
            <a:off x="5888736" y="2621280"/>
            <a:ext cx="0" cy="3108960"/>
          </a:xfrm>
          <a:prstGeom prst="line">
            <a:avLst/>
          </a:prstGeom>
          <a:ln w="38100">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Рисунок 1">
            <a:extLst>
              <a:ext uri="{FF2B5EF4-FFF2-40B4-BE49-F238E27FC236}">
                <a16:creationId xmlns:a16="http://schemas.microsoft.com/office/drawing/2014/main" id="{A5FA5A2F-3AD9-4988-9EE2-37D306153CF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55913" y="620713"/>
            <a:ext cx="6132512" cy="5732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Box 3">
            <a:extLst>
              <a:ext uri="{FF2B5EF4-FFF2-40B4-BE49-F238E27FC236}">
                <a16:creationId xmlns:a16="http://schemas.microsoft.com/office/drawing/2014/main" id="{D0F10E07-6867-4E55-93D8-4DD1F065ED5E}"/>
              </a:ext>
            </a:extLst>
          </p:cNvPr>
          <p:cNvSpPr txBox="1">
            <a:spLocks noChangeArrowheads="1"/>
          </p:cNvSpPr>
          <p:nvPr/>
        </p:nvSpPr>
        <p:spPr bwMode="auto">
          <a:xfrm>
            <a:off x="6240463" y="1130301"/>
            <a:ext cx="18716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800"/>
              <a:t>Это внешние обстоятельства</a:t>
            </a:r>
          </a:p>
        </p:txBody>
      </p:sp>
      <p:sp>
        <p:nvSpPr>
          <p:cNvPr id="8196" name="TextBox 4">
            <a:extLst>
              <a:ext uri="{FF2B5EF4-FFF2-40B4-BE49-F238E27FC236}">
                <a16:creationId xmlns:a16="http://schemas.microsoft.com/office/drawing/2014/main" id="{DFCDBC5A-E061-42B8-B34E-F6801E5A6C76}"/>
              </a:ext>
            </a:extLst>
          </p:cNvPr>
          <p:cNvSpPr txBox="1">
            <a:spLocks noChangeArrowheads="1"/>
          </p:cNvSpPr>
          <p:nvPr/>
        </p:nvSpPr>
        <p:spPr bwMode="auto">
          <a:xfrm>
            <a:off x="4079875" y="992189"/>
            <a:ext cx="1479550"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800" dirty="0"/>
              <a:t>Это его внутренние  качества</a:t>
            </a:r>
          </a:p>
        </p:txBody>
      </p:sp>
      <p:sp>
        <p:nvSpPr>
          <p:cNvPr id="8197" name="TextBox 3">
            <a:extLst>
              <a:ext uri="{FF2B5EF4-FFF2-40B4-BE49-F238E27FC236}">
                <a16:creationId xmlns:a16="http://schemas.microsoft.com/office/drawing/2014/main" id="{E57A21F4-767B-483D-AE9C-96350B86F189}"/>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8198" name="WordArt 7">
            <a:extLst>
              <a:ext uri="{FF2B5EF4-FFF2-40B4-BE49-F238E27FC236}">
                <a16:creationId xmlns:a16="http://schemas.microsoft.com/office/drawing/2014/main" id="{E030FF76-6A39-4548-BE6A-F0CF6EB6AF9D}"/>
              </a:ext>
            </a:extLst>
          </p:cNvPr>
          <p:cNvSpPr>
            <a:spLocks noChangeArrowheads="1" noChangeShapeType="1" noTextEdit="1"/>
          </p:cNvSpPr>
          <p:nvPr/>
        </p:nvSpPr>
        <p:spPr bwMode="auto">
          <a:xfrm rot="19238253">
            <a:off x="2840537" y="2580896"/>
            <a:ext cx="1600200" cy="523875"/>
          </a:xfrm>
          <a:prstGeom prst="rect">
            <a:avLst/>
          </a:prstGeom>
        </p:spPr>
        <p:txBody>
          <a:bodyPr spcFirstLastPara="1" wrap="none" fromWordArt="1">
            <a:prstTxWarp prst="textArchUp">
              <a:avLst>
                <a:gd name="adj" fmla="val 10800000"/>
              </a:avLst>
            </a:prstTxWarp>
          </a:bodyPr>
          <a:lstStyle/>
          <a:p>
            <a:pPr algn="ctr"/>
            <a:r>
              <a:rPr lang="ru-RU" sz="3600" kern="10" dirty="0">
                <a:ln w="9525">
                  <a:solidFill>
                    <a:srgbClr val="000000"/>
                  </a:solidFill>
                  <a:round/>
                  <a:headEnd/>
                  <a:tailEnd/>
                </a:ln>
                <a:solidFill>
                  <a:srgbClr val="000000"/>
                </a:solidFill>
              </a:rPr>
              <a:t>Андрей</a:t>
            </a:r>
          </a:p>
        </p:txBody>
      </p:sp>
      <p:sp>
        <p:nvSpPr>
          <p:cNvPr id="8199" name="WordArt 8">
            <a:extLst>
              <a:ext uri="{FF2B5EF4-FFF2-40B4-BE49-F238E27FC236}">
                <a16:creationId xmlns:a16="http://schemas.microsoft.com/office/drawing/2014/main" id="{74769FC4-94B6-4D06-8956-4499C5DC5C0A}"/>
              </a:ext>
            </a:extLst>
          </p:cNvPr>
          <p:cNvSpPr>
            <a:spLocks noChangeArrowheads="1" noChangeShapeType="1" noTextEdit="1"/>
          </p:cNvSpPr>
          <p:nvPr/>
        </p:nvSpPr>
        <p:spPr bwMode="auto">
          <a:xfrm rot="1621851">
            <a:off x="7415213" y="2479676"/>
            <a:ext cx="1600200" cy="307975"/>
          </a:xfrm>
          <a:prstGeom prst="rect">
            <a:avLst/>
          </a:prstGeom>
        </p:spPr>
        <p:txBody>
          <a:bodyPr spcFirstLastPara="1" wrap="none" fromWordArt="1">
            <a:prstTxWarp prst="textArchUp">
              <a:avLst>
                <a:gd name="adj" fmla="val 10800000"/>
              </a:avLst>
            </a:prstTxWarp>
          </a:bodyPr>
          <a:lstStyle/>
          <a:p>
            <a:pPr algn="ctr"/>
            <a:r>
              <a:rPr lang="ru-RU" sz="3600" kern="10">
                <a:ln w="9525">
                  <a:solidFill>
                    <a:srgbClr val="000000"/>
                  </a:solidFill>
                  <a:round/>
                  <a:headEnd/>
                  <a:tailEnd/>
                </a:ln>
                <a:solidFill>
                  <a:srgbClr val="000000"/>
                </a:solidFill>
              </a:rPr>
              <a:t> Борис </a:t>
            </a:r>
          </a:p>
        </p:txBody>
      </p:sp>
    </p:spTree>
    <p:extLst>
      <p:ext uri="{BB962C8B-B14F-4D97-AF65-F5344CB8AC3E}">
        <p14:creationId xmlns:p14="http://schemas.microsoft.com/office/powerpoint/2010/main" val="22496130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11893427-9ECF-4C6E-ACDE-3DCC2A9D21B2}"/>
              </a:ext>
            </a:extLst>
          </p:cNvPr>
          <p:cNvSpPr>
            <a:spLocks noGrp="1" noChangeArrowheads="1"/>
          </p:cNvSpPr>
          <p:nvPr>
            <p:ph type="title" idx="4294967295"/>
          </p:nvPr>
        </p:nvSpPr>
        <p:spPr>
          <a:xfrm>
            <a:off x="752537" y="601980"/>
            <a:ext cx="10686923" cy="995362"/>
          </a:xfrm>
        </p:spPr>
        <p:txBody>
          <a:bodyPr>
            <a:normAutofit fontScale="90000"/>
          </a:bodyPr>
          <a:lstStyle/>
          <a:p>
            <a:pPr eaLnBrk="1" hangingPunct="1"/>
            <a:r>
              <a:rPr lang="ru-RU" altLang="ru-RU" sz="4000" b="1" dirty="0">
                <a:solidFill>
                  <a:srgbClr val="800000"/>
                </a:solidFill>
              </a:rPr>
              <a:t>-1. Состояние  поляризации и разрушение понимания (коммуникативное давление)</a:t>
            </a:r>
            <a:endParaRPr lang="ru-RU" altLang="ru-RU" sz="4000" dirty="0">
              <a:solidFill>
                <a:srgbClr val="800000"/>
              </a:solidFill>
            </a:endParaRPr>
          </a:p>
        </p:txBody>
      </p:sp>
      <p:sp>
        <p:nvSpPr>
          <p:cNvPr id="8195" name="Rectangle 3">
            <a:extLst>
              <a:ext uri="{FF2B5EF4-FFF2-40B4-BE49-F238E27FC236}">
                <a16:creationId xmlns:a16="http://schemas.microsoft.com/office/drawing/2014/main" id="{3437A10E-21DD-4BF5-AD30-5802A6BC5A7F}"/>
              </a:ext>
            </a:extLst>
          </p:cNvPr>
          <p:cNvSpPr>
            <a:spLocks noGrp="1" noChangeArrowheads="1"/>
          </p:cNvSpPr>
          <p:nvPr>
            <p:ph type="body" idx="4294967295"/>
          </p:nvPr>
        </p:nvSpPr>
        <p:spPr>
          <a:xfrm>
            <a:off x="752538" y="1597342"/>
            <a:ext cx="10686923" cy="4741862"/>
          </a:xfrm>
        </p:spPr>
        <p:txBody>
          <a:bodyPr>
            <a:normAutofit lnSpcReduction="10000"/>
          </a:bodyPr>
          <a:lstStyle/>
          <a:p>
            <a:pPr eaLnBrk="1" hangingPunct="1">
              <a:lnSpc>
                <a:spcPct val="80000"/>
              </a:lnSpc>
              <a:defRPr/>
            </a:pPr>
            <a:r>
              <a:rPr lang="ru-RU" altLang="ru-RU" sz="1750" dirty="0">
                <a:solidFill>
                  <a:srgbClr val="800000"/>
                </a:solidFill>
              </a:rPr>
              <a:t>Символ ситуации: «Они нас не слышат». </a:t>
            </a:r>
          </a:p>
          <a:p>
            <a:pPr eaLnBrk="1" hangingPunct="1">
              <a:lnSpc>
                <a:spcPct val="80000"/>
              </a:lnSpc>
              <a:defRPr/>
            </a:pPr>
            <a:r>
              <a:rPr lang="ru-RU" altLang="ru-RU" sz="1750" dirty="0">
                <a:solidFill>
                  <a:srgbClr val="800000"/>
                </a:solidFill>
              </a:rPr>
              <a:t>Действия оппонентов воспринимаются как заранее злонамеренные. Предыдущие позитивные поступки не воспринимаются, либо рассматриваются исключительно в контексте скрытого злого умысла, который теперь проявился: «они давно это задумали», «они хотят усыпить нашу бдительность».</a:t>
            </a:r>
          </a:p>
          <a:p>
            <a:pPr eaLnBrk="1" hangingPunct="1">
              <a:lnSpc>
                <a:spcPct val="80000"/>
              </a:lnSpc>
              <a:defRPr/>
            </a:pPr>
            <a:r>
              <a:rPr lang="ru-RU" altLang="ru-RU" sz="1750" dirty="0">
                <a:solidFill>
                  <a:srgbClr val="800000"/>
                </a:solidFill>
              </a:rPr>
              <a:t>Сильное недоверие «Уверен,  что они купили медицинскую справку».</a:t>
            </a:r>
          </a:p>
          <a:p>
            <a:pPr eaLnBrk="1" hangingPunct="1">
              <a:lnSpc>
                <a:spcPct val="80000"/>
              </a:lnSpc>
              <a:defRPr/>
            </a:pPr>
            <a:r>
              <a:rPr lang="ru-RU" altLang="ru-RU" sz="1750" dirty="0">
                <a:solidFill>
                  <a:srgbClr val="800000"/>
                </a:solidFill>
              </a:rPr>
              <a:t>Обесценивание «Ой, ну не так уж они пострадали!». </a:t>
            </a:r>
          </a:p>
          <a:p>
            <a:pPr eaLnBrk="1" hangingPunct="1">
              <a:lnSpc>
                <a:spcPct val="80000"/>
              </a:lnSpc>
              <a:defRPr/>
            </a:pPr>
            <a:r>
              <a:rPr lang="ru-RU" altLang="ru-RU" sz="1750" dirty="0">
                <a:solidFill>
                  <a:srgbClr val="800000"/>
                </a:solidFill>
              </a:rPr>
              <a:t>Бойкот (удаление из чата, не  отвечают на звонки).</a:t>
            </a:r>
          </a:p>
          <a:p>
            <a:pPr eaLnBrk="1" hangingPunct="1">
              <a:lnSpc>
                <a:spcPct val="80000"/>
              </a:lnSpc>
              <a:defRPr/>
            </a:pPr>
            <a:r>
              <a:rPr lang="ru-RU" altLang="ru-RU" sz="1750" dirty="0">
                <a:solidFill>
                  <a:srgbClr val="800000"/>
                </a:solidFill>
              </a:rPr>
              <a:t>Каждый собирает свою группу поддержки,  обсуждение идет только внутри группы единомышленников, соответственно  приводятся аргументы только одной стороны и быстро достигается единодушие, что дает каждому ощущение своей правоты. Например, родители обсуждают учителей в чате,  учителя  - на педсоветах, и эти обсуждения не пересекаются. </a:t>
            </a:r>
          </a:p>
          <a:p>
            <a:pPr eaLnBrk="1" hangingPunct="1">
              <a:lnSpc>
                <a:spcPct val="80000"/>
              </a:lnSpc>
              <a:defRPr/>
            </a:pPr>
            <a:r>
              <a:rPr lang="ru-RU" altLang="ru-RU" sz="1750" dirty="0">
                <a:solidFill>
                  <a:srgbClr val="800000"/>
                </a:solidFill>
              </a:rPr>
              <a:t>Более того, даже нейтральная точка зрения (например, предложение услышать мнение оппонентов) отвергается. Восприятие мира поляризуется. Предложивший пойти на компромисс может быть изгнан  из коммуникации: «Кто не с нами, тот против нас».  </a:t>
            </a:r>
          </a:p>
          <a:p>
            <a:pPr eaLnBrk="1" hangingPunct="1">
              <a:lnSpc>
                <a:spcPct val="80000"/>
              </a:lnSpc>
              <a:defRPr/>
            </a:pPr>
            <a:r>
              <a:rPr lang="ru-RU" altLang="ru-RU" sz="1750" dirty="0">
                <a:solidFill>
                  <a:srgbClr val="800000"/>
                </a:solidFill>
              </a:rPr>
              <a:t>Зеркальные действия сторон, обмен серией выпадов, причем, как уже говорилось, свои действия  объясняются  внешними обстоятельствами – необходимостью ответа на  внешние провокации, а действия оппонентов  - их личными качествами. «Меня спровоцировали» – как самооправдание жесткости своей реакции.  </a:t>
            </a:r>
          </a:p>
          <a:p>
            <a:pPr eaLnBrk="1" hangingPunct="1">
              <a:lnSpc>
                <a:spcPct val="80000"/>
              </a:lnSpc>
              <a:defRPr/>
            </a:pPr>
            <a:r>
              <a:rPr lang="ru-RU" altLang="ru-RU" sz="1750" dirty="0">
                <a:solidFill>
                  <a:srgbClr val="800000"/>
                </a:solidFill>
              </a:rPr>
              <a:t>Каждый начинает описывать историю со своего места, где он стал жертвой и лишь отвечает на агрессию второй стороны. </a:t>
            </a:r>
          </a:p>
        </p:txBody>
      </p:sp>
      <p:sp>
        <p:nvSpPr>
          <p:cNvPr id="11268" name="TextBox 3">
            <a:extLst>
              <a:ext uri="{FF2B5EF4-FFF2-40B4-BE49-F238E27FC236}">
                <a16:creationId xmlns:a16="http://schemas.microsoft.com/office/drawing/2014/main" id="{2B66AD23-CDD1-4E00-A336-B9431E5E6749}"/>
              </a:ext>
            </a:extLst>
          </p:cNvPr>
          <p:cNvSpPr txBox="1">
            <a:spLocks noChangeArrowheads="1"/>
          </p:cNvSpPr>
          <p:nvPr/>
        </p:nvSpPr>
        <p:spPr bwMode="auto">
          <a:xfrm>
            <a:off x="8832850" y="6611938"/>
            <a:ext cx="1835150" cy="246062"/>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Группа 2">
            <a:extLst>
              <a:ext uri="{FF2B5EF4-FFF2-40B4-BE49-F238E27FC236}">
                <a16:creationId xmlns:a16="http://schemas.microsoft.com/office/drawing/2014/main" id="{BA4FDA84-6FD9-46C0-B8AD-B6B5F4330EA9}"/>
              </a:ext>
            </a:extLst>
          </p:cNvPr>
          <p:cNvGrpSpPr/>
          <p:nvPr/>
        </p:nvGrpSpPr>
        <p:grpSpPr>
          <a:xfrm>
            <a:off x="3419856" y="1365504"/>
            <a:ext cx="6254496" cy="5111749"/>
            <a:chOff x="2804160" y="572336"/>
            <a:chExt cx="7863840" cy="6673013"/>
          </a:xfrm>
        </p:grpSpPr>
        <p:pic>
          <p:nvPicPr>
            <p:cNvPr id="10242" name="Рисунок 1">
              <a:extLst>
                <a:ext uri="{FF2B5EF4-FFF2-40B4-BE49-F238E27FC236}">
                  <a16:creationId xmlns:a16="http://schemas.microsoft.com/office/drawing/2014/main" id="{49879A62-6095-45E0-BC17-951271EB766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04160" y="572336"/>
              <a:ext cx="6184265" cy="5780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TextBox 4">
              <a:extLst>
                <a:ext uri="{FF2B5EF4-FFF2-40B4-BE49-F238E27FC236}">
                  <a16:creationId xmlns:a16="http://schemas.microsoft.com/office/drawing/2014/main" id="{3698D2C2-7019-49AC-9FCA-CB68AFC0BA08}"/>
                </a:ext>
              </a:extLst>
            </p:cNvPr>
            <p:cNvSpPr txBox="1">
              <a:spLocks noChangeArrowheads="1"/>
            </p:cNvSpPr>
            <p:nvPr/>
          </p:nvSpPr>
          <p:spPr bwMode="auto">
            <a:xfrm>
              <a:off x="3921708" y="1142150"/>
              <a:ext cx="1637717" cy="63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400" dirty="0"/>
                <a:t>Мы только защищаемся</a:t>
              </a:r>
            </a:p>
          </p:txBody>
        </p:sp>
        <p:sp>
          <p:nvSpPr>
            <p:cNvPr id="10244" name="TextBox 3">
              <a:extLst>
                <a:ext uri="{FF2B5EF4-FFF2-40B4-BE49-F238E27FC236}">
                  <a16:creationId xmlns:a16="http://schemas.microsoft.com/office/drawing/2014/main" id="{8990AD88-A98E-40C2-AE1C-7CAFD8EFF56B}"/>
                </a:ext>
              </a:extLst>
            </p:cNvPr>
            <p:cNvSpPr txBox="1">
              <a:spLocks noChangeArrowheads="1"/>
            </p:cNvSpPr>
            <p:nvPr/>
          </p:nvSpPr>
          <p:spPr bwMode="auto">
            <a:xfrm>
              <a:off x="8817363" y="6618264"/>
              <a:ext cx="1850637" cy="246221"/>
            </a:xfrm>
            <a:prstGeom prst="rect">
              <a:avLst/>
            </a:prstGeom>
            <a:solidFill>
              <a:srgbClr val="8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000">
                  <a:solidFill>
                    <a:schemeClr val="bg1"/>
                  </a:solidFill>
                </a:rPr>
                <a:t>Коновалов А.Ю</a:t>
              </a:r>
            </a:p>
          </p:txBody>
        </p:sp>
        <p:sp>
          <p:nvSpPr>
            <p:cNvPr id="10245" name="TextBox 4">
              <a:extLst>
                <a:ext uri="{FF2B5EF4-FFF2-40B4-BE49-F238E27FC236}">
                  <a16:creationId xmlns:a16="http://schemas.microsoft.com/office/drawing/2014/main" id="{C63AF288-4140-4BA0-BE48-A6436BAB034D}"/>
                </a:ext>
              </a:extLst>
            </p:cNvPr>
            <p:cNvSpPr txBox="1">
              <a:spLocks noChangeArrowheads="1"/>
            </p:cNvSpPr>
            <p:nvPr/>
          </p:nvSpPr>
          <p:spPr bwMode="auto">
            <a:xfrm>
              <a:off x="6298197" y="1140603"/>
              <a:ext cx="1637718" cy="63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lgn="ctr">
                <a:spcBef>
                  <a:spcPct val="0"/>
                </a:spcBef>
                <a:buFontTx/>
                <a:buNone/>
              </a:pPr>
              <a:r>
                <a:rPr lang="ru-RU" altLang="ru-RU" sz="1400" dirty="0"/>
                <a:t>Мы только защищаемся</a:t>
              </a:r>
            </a:p>
          </p:txBody>
        </p:sp>
        <p:sp>
          <p:nvSpPr>
            <p:cNvPr id="2" name="Дуга 1">
              <a:extLst>
                <a:ext uri="{FF2B5EF4-FFF2-40B4-BE49-F238E27FC236}">
                  <a16:creationId xmlns:a16="http://schemas.microsoft.com/office/drawing/2014/main" id="{8915E86E-73EB-4831-B9CF-121FA6CA9E22}"/>
                </a:ext>
              </a:extLst>
            </p:cNvPr>
            <p:cNvSpPr/>
            <p:nvPr/>
          </p:nvSpPr>
          <p:spPr>
            <a:xfrm>
              <a:off x="4428087" y="650284"/>
              <a:ext cx="1452013" cy="6595065"/>
            </a:xfrm>
            <a:prstGeom prst="arc">
              <a:avLst>
                <a:gd name="adj1" fmla="val 15868449"/>
                <a:gd name="adj2" fmla="val 4737471"/>
              </a:avLst>
            </a:prstGeom>
            <a:ln w="825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sp>
          <p:nvSpPr>
            <p:cNvPr id="8" name="Дуга 7">
              <a:extLst>
                <a:ext uri="{FF2B5EF4-FFF2-40B4-BE49-F238E27FC236}">
                  <a16:creationId xmlns:a16="http://schemas.microsoft.com/office/drawing/2014/main" id="{CFC0A1B6-B96F-46E7-B917-15E2BDEB5791}"/>
                </a:ext>
              </a:extLst>
            </p:cNvPr>
            <p:cNvSpPr/>
            <p:nvPr/>
          </p:nvSpPr>
          <p:spPr>
            <a:xfrm flipH="1">
              <a:off x="6083850" y="650284"/>
              <a:ext cx="1452014" cy="6595065"/>
            </a:xfrm>
            <a:prstGeom prst="arc">
              <a:avLst>
                <a:gd name="adj1" fmla="val 15899514"/>
                <a:gd name="adj2" fmla="val 4737471"/>
              </a:avLst>
            </a:prstGeom>
            <a:ln w="82550">
              <a:solidFill>
                <a:srgbClr val="00206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grpSp>
      <p:sp>
        <p:nvSpPr>
          <p:cNvPr id="4" name="TextBox 3">
            <a:extLst>
              <a:ext uri="{FF2B5EF4-FFF2-40B4-BE49-F238E27FC236}">
                <a16:creationId xmlns:a16="http://schemas.microsoft.com/office/drawing/2014/main" id="{6FCD2E1C-A441-4AD4-BA4A-C9E2113B504D}"/>
              </a:ext>
            </a:extLst>
          </p:cNvPr>
          <p:cNvSpPr txBox="1"/>
          <p:nvPr/>
        </p:nvSpPr>
        <p:spPr>
          <a:xfrm>
            <a:off x="2948672" y="734954"/>
            <a:ext cx="6900672" cy="400110"/>
          </a:xfrm>
          <a:prstGeom prst="rect">
            <a:avLst/>
          </a:prstGeom>
          <a:noFill/>
        </p:spPr>
        <p:txBody>
          <a:bodyPr wrap="square" rtlCol="0">
            <a:spAutoFit/>
          </a:bodyPr>
          <a:lstStyle/>
          <a:p>
            <a:pPr algn="ctr"/>
            <a:r>
              <a:rPr lang="ru-RU" sz="2000" b="1" dirty="0">
                <a:solidFill>
                  <a:srgbClr val="5B0A01"/>
                </a:solidFill>
              </a:rPr>
              <a:t>Поляризация  и собирание группы единомышленников</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97</TotalTime>
  <Words>1648</Words>
  <Application>Microsoft Office PowerPoint</Application>
  <PresentationFormat>Широкоэкранный</PresentationFormat>
  <Paragraphs>171</Paragraphs>
  <Slides>22</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22</vt:i4>
      </vt:variant>
    </vt:vector>
  </HeadingPairs>
  <TitlesOfParts>
    <vt:vector size="25" baseType="lpstr">
      <vt:lpstr>Arial</vt:lpstr>
      <vt:lpstr>Garamond</vt:lpstr>
      <vt:lpstr>Натуральные материалы</vt:lpstr>
      <vt:lpstr>Лестница к сотрудничеству</vt:lpstr>
      <vt:lpstr>Московская площадка</vt:lpstr>
      <vt:lpstr>Позиция сотрудничества</vt:lpstr>
      <vt:lpstr>Лестница взаимопонимания</vt:lpstr>
      <vt:lpstr>0. Состояние терпения  при отсутствии коммуникации</vt:lpstr>
      <vt:lpstr>Презентация PowerPoint</vt:lpstr>
      <vt:lpstr>Презентация PowerPoint</vt:lpstr>
      <vt:lpstr>-1. Состояние  поляризации и разрушение понимания (коммуникативное давление)</vt:lpstr>
      <vt:lpstr>Презентация PowerPoint</vt:lpstr>
      <vt:lpstr>Презентация PowerPoint</vt:lpstr>
      <vt:lpstr>-2. Состояние враждебности  и требование изгнать</vt:lpstr>
      <vt:lpstr>-3. Состояние ненависти и вражды</vt:lpstr>
      <vt:lpstr>При «первом» разговоре  с администратором обсуждаем:  -  на какой ступени Вы, и на какой оппонент?  - ваши действия куда сдвинут ситуацию?  - какой видится выход? </vt:lpstr>
      <vt:lpstr>Презентация PowerPoint</vt:lpstr>
      <vt:lpstr>+1. Состояние безответственности  и ожидания чуда. </vt:lpstr>
      <vt:lpstr>+ 2. Состояние торга</vt:lpstr>
      <vt:lpstr>+3 Состояние совместного решения</vt:lpstr>
      <vt:lpstr>Презентация PowerPoint</vt:lpstr>
      <vt:lpstr>Презентация PowerPoint</vt:lpstr>
      <vt:lpstr>Презентация PowerPoint</vt:lpstr>
      <vt:lpstr>Презентация PowerPoint</vt:lpstr>
      <vt:lpstr>Ведущий восстановительных программ приходит к людям с уверенностью, что: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Антон Коновалов</dc:creator>
  <cp:lastModifiedBy>User</cp:lastModifiedBy>
  <cp:revision>26</cp:revision>
  <dcterms:created xsi:type="dcterms:W3CDTF">2021-11-17T07:28:54Z</dcterms:created>
  <dcterms:modified xsi:type="dcterms:W3CDTF">2023-06-13T20:46:09Z</dcterms:modified>
</cp:coreProperties>
</file>