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75" r:id="rId3"/>
    <p:sldId id="276" r:id="rId4"/>
    <p:sldId id="277" r:id="rId5"/>
    <p:sldId id="278" r:id="rId6"/>
    <p:sldId id="279" r:id="rId7"/>
    <p:sldId id="280" r:id="rId8"/>
    <p:sldId id="281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9" r:id="rId20"/>
    <p:sldId id="267" r:id="rId21"/>
    <p:sldId id="268" r:id="rId22"/>
    <p:sldId id="270" r:id="rId23"/>
    <p:sldId id="271" r:id="rId24"/>
    <p:sldId id="272" r:id="rId25"/>
    <p:sldId id="273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15" autoAdjust="0"/>
  </p:normalViewPr>
  <p:slideViewPr>
    <p:cSldViewPr>
      <p:cViewPr varScale="1">
        <p:scale>
          <a:sx n="69" d="100"/>
          <a:sy n="69" d="100"/>
        </p:scale>
        <p:origin x="86" y="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1DF17-29D6-4A55-B9A1-DCD6F7B45069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EBAF8-599B-4D53-906D-BA96F99D291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1DF17-29D6-4A55-B9A1-DCD6F7B45069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EBAF8-599B-4D53-906D-BA96F99D29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1DF17-29D6-4A55-B9A1-DCD6F7B45069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EBAF8-599B-4D53-906D-BA96F99D29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1DF17-29D6-4A55-B9A1-DCD6F7B45069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EBAF8-599B-4D53-906D-BA96F99D29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1DF17-29D6-4A55-B9A1-DCD6F7B45069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EBAF8-599B-4D53-906D-BA96F99D291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1DF17-29D6-4A55-B9A1-DCD6F7B45069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EBAF8-599B-4D53-906D-BA96F99D29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1DF17-29D6-4A55-B9A1-DCD6F7B45069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EBAF8-599B-4D53-906D-BA96F99D29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1DF17-29D6-4A55-B9A1-DCD6F7B45069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EBAF8-599B-4D53-906D-BA96F99D29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1DF17-29D6-4A55-B9A1-DCD6F7B45069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EBAF8-599B-4D53-906D-BA96F99D29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1DF17-29D6-4A55-B9A1-DCD6F7B45069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EBAF8-599B-4D53-906D-BA96F99D29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1DF17-29D6-4A55-B9A1-DCD6F7B45069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5CEBAF8-599B-4D53-906D-BA96F99D291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941DF17-29D6-4A55-B9A1-DCD6F7B45069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5CEBAF8-599B-4D53-906D-BA96F99D2913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764704"/>
            <a:ext cx="7851648" cy="243569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/>
                <a:cs typeface="Times New Roman"/>
              </a:rPr>
              <a:t>Опыт практической работы с </a:t>
            </a:r>
            <a:r>
              <a:rPr lang="ru-RU" dirty="0" smtClean="0">
                <a:latin typeface="Times New Roman"/>
                <a:cs typeface="Times New Roman"/>
              </a:rPr>
              <a:t>ребенком,  </a:t>
            </a:r>
            <a:r>
              <a:rPr lang="ru-RU" dirty="0" smtClean="0">
                <a:latin typeface="Times New Roman"/>
                <a:cs typeface="Times New Roman"/>
              </a:rPr>
              <a:t>пережившим утрату</a:t>
            </a:r>
            <a:endParaRPr lang="ru-RU" dirty="0">
              <a:latin typeface="Times New Roman"/>
              <a:cs typeface="Times New Roman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429000"/>
            <a:ext cx="7854696" cy="1552136"/>
          </a:xfrm>
        </p:spPr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Практикующий психолог ,</a:t>
            </a:r>
          </a:p>
          <a:p>
            <a:r>
              <a:rPr lang="ru-RU" dirty="0"/>
              <a:t>клинический психолог, специалист по работе </a:t>
            </a:r>
            <a:r>
              <a:rPr lang="en-US" dirty="0" smtClean="0"/>
              <a:t> c  </a:t>
            </a:r>
            <a:r>
              <a:rPr lang="ru-RU" dirty="0" smtClean="0"/>
              <a:t>травмой</a:t>
            </a:r>
            <a:r>
              <a:rPr lang="ru-RU" dirty="0"/>
              <a:t>, </a:t>
            </a:r>
            <a:r>
              <a:rPr lang="ru-RU" dirty="0" err="1"/>
              <a:t>гипнотерапевт</a:t>
            </a:r>
            <a:r>
              <a:rPr lang="ru-RU" dirty="0"/>
              <a:t>, </a:t>
            </a:r>
            <a:r>
              <a:rPr lang="en-US" dirty="0" smtClean="0"/>
              <a:t>EMDR –</a:t>
            </a:r>
            <a:r>
              <a:rPr lang="ru-RU" dirty="0" smtClean="0"/>
              <a:t>терапевт, почетный </a:t>
            </a:r>
            <a:r>
              <a:rPr lang="ru-RU" dirty="0"/>
              <a:t>член Международной профессиональной ассоциации </a:t>
            </a:r>
            <a:r>
              <a:rPr lang="ru-RU" dirty="0" smtClean="0"/>
              <a:t>психологов </a:t>
            </a:r>
            <a:br>
              <a:rPr lang="ru-RU" dirty="0" smtClean="0"/>
            </a:br>
            <a:r>
              <a:rPr lang="ru-RU" dirty="0" smtClean="0"/>
              <a:t>Кудрявцева Елена</a:t>
            </a:r>
            <a:r>
              <a:rPr lang="en-US" dirty="0" smtClean="0"/>
              <a:t> </a:t>
            </a:r>
            <a:r>
              <a:rPr lang="ru-RU" dirty="0" smtClean="0"/>
              <a:t>Александровна</a:t>
            </a:r>
          </a:p>
        </p:txBody>
      </p:sp>
    </p:spTree>
    <p:extLst>
      <p:ext uri="{BB962C8B-B14F-4D97-AF65-F5344CB8AC3E}">
        <p14:creationId xmlns:p14="http://schemas.microsoft.com/office/powerpoint/2010/main" val="4063375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Малыш.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От рождения до 2 лет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Что </a:t>
            </a:r>
            <a:r>
              <a:rPr lang="ru-RU" dirty="0" smtClean="0">
                <a:solidFill>
                  <a:srgbClr val="FF0000"/>
                </a:solidFill>
              </a:rPr>
              <a:t>чувствует малыш? </a:t>
            </a:r>
            <a:r>
              <a:rPr lang="ru-RU" dirty="0" smtClean="0"/>
              <a:t>Хотя в </a:t>
            </a:r>
            <a:r>
              <a:rPr lang="ru-RU" dirty="0"/>
              <a:t>таком </a:t>
            </a:r>
            <a:r>
              <a:rPr lang="ru-RU" dirty="0" smtClean="0"/>
              <a:t>возрасте ребенок не понимает что </a:t>
            </a:r>
            <a:r>
              <a:rPr lang="ru-RU" dirty="0"/>
              <a:t>один </a:t>
            </a:r>
            <a:r>
              <a:rPr lang="ru-RU" dirty="0" smtClean="0"/>
              <a:t>из </a:t>
            </a:r>
            <a:r>
              <a:rPr lang="ru-RU" dirty="0"/>
              <a:t>родителей </a:t>
            </a:r>
            <a:r>
              <a:rPr lang="ru-RU" dirty="0" smtClean="0"/>
              <a:t> умер</a:t>
            </a:r>
            <a:r>
              <a:rPr lang="ru-RU" dirty="0"/>
              <a:t>, у него </a:t>
            </a:r>
            <a:r>
              <a:rPr lang="ru-RU" dirty="0" smtClean="0"/>
              <a:t>появляется </a:t>
            </a:r>
            <a:r>
              <a:rPr lang="ru-RU" dirty="0"/>
              <a:t>чувство </a:t>
            </a:r>
            <a:r>
              <a:rPr lang="ru-RU" dirty="0" smtClean="0"/>
              <a:t>потери </a:t>
            </a:r>
            <a:r>
              <a:rPr lang="ru-RU" dirty="0"/>
              <a:t>и реакция на нее. </a:t>
            </a:r>
            <a:r>
              <a:rPr lang="ru-RU" dirty="0" smtClean="0"/>
              <a:t>Ребенок будет  </a:t>
            </a:r>
            <a:r>
              <a:rPr lang="ru-RU" dirty="0"/>
              <a:t>ощущать</a:t>
            </a:r>
            <a:r>
              <a:rPr lang="ru-RU" dirty="0" smtClean="0"/>
              <a:t>, </a:t>
            </a:r>
            <a:r>
              <a:rPr lang="ru-RU" dirty="0"/>
              <a:t>по крайней мере, отсутствие </a:t>
            </a:r>
            <a:r>
              <a:rPr lang="ru-RU" dirty="0" smtClean="0"/>
              <a:t>родителя </a:t>
            </a:r>
            <a:r>
              <a:rPr lang="ru-RU" dirty="0"/>
              <a:t>и изменение </a:t>
            </a:r>
            <a:r>
              <a:rPr lang="ru-RU" dirty="0" smtClean="0"/>
              <a:t>эмоциональной сферы в </a:t>
            </a:r>
            <a:r>
              <a:rPr lang="ru-RU" dirty="0"/>
              <a:t>доме. </a:t>
            </a:r>
            <a:r>
              <a:rPr lang="ru-RU" dirty="0" smtClean="0"/>
              <a:t>Его </a:t>
            </a:r>
            <a:r>
              <a:rPr lang="ru-RU" dirty="0"/>
              <a:t>спокойствие </a:t>
            </a:r>
            <a:r>
              <a:rPr lang="ru-RU" dirty="0" smtClean="0"/>
              <a:t>будет </a:t>
            </a:r>
            <a:r>
              <a:rPr lang="ru-RU" dirty="0"/>
              <a:t>нарушено. </a:t>
            </a:r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r>
              <a:rPr lang="ru-RU" dirty="0" smtClean="0">
                <a:solidFill>
                  <a:srgbClr val="FF0000"/>
                </a:solidFill>
              </a:rPr>
              <a:t>Как реагирует малыш</a:t>
            </a:r>
            <a:r>
              <a:rPr lang="ru-RU" dirty="0">
                <a:solidFill>
                  <a:srgbClr val="FF0000"/>
                </a:solidFill>
              </a:rPr>
              <a:t>? </a:t>
            </a:r>
            <a:r>
              <a:rPr lang="ru-RU" dirty="0" smtClean="0"/>
              <a:t>Его </a:t>
            </a:r>
            <a:r>
              <a:rPr lang="ru-RU" dirty="0"/>
              <a:t>реакцией </a:t>
            </a:r>
            <a:r>
              <a:rPr lang="ru-RU" dirty="0" smtClean="0"/>
              <a:t>может </a:t>
            </a:r>
            <a:r>
              <a:rPr lang="ru-RU" dirty="0"/>
              <a:t>стать </a:t>
            </a:r>
            <a:r>
              <a:rPr lang="ru-RU" dirty="0" smtClean="0"/>
              <a:t>раздражительность</a:t>
            </a:r>
            <a:r>
              <a:rPr lang="ru-RU" dirty="0"/>
              <a:t>, </a:t>
            </a:r>
            <a:r>
              <a:rPr lang="ru-RU" dirty="0" smtClean="0"/>
              <a:t>плач или изменение пищевого режима, а также нарушение дефекации и мочеиспускания. Может наблюдаться даже временная задержка развития. Как только жизнь семьи более или менее стабилизируется, эти реакции проходят сами собой.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472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Рекомендации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 Обеспечьте ребенку безопасное и спокойное окружение. </a:t>
            </a:r>
            <a:endParaRPr lang="ru-RU" dirty="0"/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Проследите за соблюдением режима ребенка. По мере возможности придерживайтесь обычного режима сна и питания ребенка.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Чаще берите ребенка на руки. Прикосновение, физический контакт, разговор с ребенком даст ему ощущение комфорта, тепла и любви.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Играйте с ребенком. Для нас самих будет очень полезно играть с ребенком в спокойные игры.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В случае необходимости просите помощи у специалистов.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3180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Дошкольный возраст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От 3 до 5 лет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u="sng" dirty="0" smtClean="0">
                <a:solidFill>
                  <a:srgbClr val="FF0000"/>
                </a:solidFill>
              </a:rPr>
              <a:t>Появляется способность к общению. </a:t>
            </a:r>
            <a:r>
              <a:rPr lang="ru-RU" dirty="0" smtClean="0"/>
              <a:t>Рекомендации для малышей подходят </a:t>
            </a:r>
            <a:r>
              <a:rPr lang="ru-RU" dirty="0"/>
              <a:t>и  дошкольникам. Однако есть существенное добавление;  ребенок умеет говорить. Общение с другими людьми быстро  расширяет </a:t>
            </a:r>
            <a:r>
              <a:rPr lang="ru-RU" dirty="0" smtClean="0"/>
              <a:t>детское мировосприятие</a:t>
            </a:r>
            <a:r>
              <a:rPr lang="ru-RU" dirty="0"/>
              <a:t>.</a:t>
            </a:r>
          </a:p>
          <a:p>
            <a:r>
              <a:rPr lang="ru-RU" b="1" u="sng" dirty="0" smtClean="0">
                <a:solidFill>
                  <a:srgbClr val="FF0000"/>
                </a:solidFill>
              </a:rPr>
              <a:t>Представление </a:t>
            </a:r>
            <a:r>
              <a:rPr lang="ru-RU" b="1" u="sng" dirty="0">
                <a:solidFill>
                  <a:srgbClr val="FF0000"/>
                </a:solidFill>
              </a:rPr>
              <a:t>о смерти у ребенка </a:t>
            </a:r>
            <a:r>
              <a:rPr lang="ru-RU" b="1" u="sng" dirty="0" smtClean="0">
                <a:solidFill>
                  <a:srgbClr val="FF0000"/>
                </a:solidFill>
              </a:rPr>
              <a:t>ограничено. </a:t>
            </a:r>
            <a:r>
              <a:rPr lang="ru-RU" dirty="0" smtClean="0"/>
              <a:t>Дети этой </a:t>
            </a:r>
            <a:r>
              <a:rPr lang="ru-RU" dirty="0"/>
              <a:t>возрастной группы задают массу вопросов. Важно, принять  во внимание, что ребенок имеет очень ограниченное  представление о смерти. “Мертвый” часто означает “менее  живой”. Детям должно быть объяснено, что смерть –это  совсем не сон. Правильное использование слов “умер” и  “мертвый” обеспечивает честное обоснование вашего ответа,  с тем чтобы ребенок мог справиться </a:t>
            </a:r>
            <a:r>
              <a:rPr lang="ru-RU" dirty="0" smtClean="0"/>
              <a:t>со случившимся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65418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55840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Детские </a:t>
            </a:r>
            <a:r>
              <a:rPr lang="ru-RU" b="1" dirty="0">
                <a:solidFill>
                  <a:srgbClr val="FF0000"/>
                </a:solidFill>
              </a:rPr>
              <a:t>вопросы могут вас </a:t>
            </a:r>
            <a:r>
              <a:rPr lang="ru-RU" b="1" dirty="0" smtClean="0">
                <a:solidFill>
                  <a:srgbClr val="FF0000"/>
                </a:solidFill>
              </a:rPr>
              <a:t>удивить. </a:t>
            </a:r>
            <a:r>
              <a:rPr lang="ru-RU" dirty="0" smtClean="0"/>
              <a:t>Ребенок способен  </a:t>
            </a:r>
            <a:r>
              <a:rPr lang="ru-RU" dirty="0"/>
              <a:t>задать такой вопрос: “Почему мы не можем найти другую  маму или другого папу?”. Вероятно, это вас шокирует, но  необходимо понять, что вопрос задан потому, что ребенок  стремится к безопасности. Убедите ребенка в том, что о  нем обязательно будут </a:t>
            </a:r>
            <a:r>
              <a:rPr lang="ru-RU" dirty="0" smtClean="0"/>
              <a:t>заботиться </a:t>
            </a:r>
            <a:r>
              <a:rPr lang="ru-RU" dirty="0"/>
              <a:t>и что семье ничего не  грозит. Отвечайте на вопросы честно. </a:t>
            </a:r>
            <a:r>
              <a:rPr lang="ru-RU" dirty="0" smtClean="0"/>
              <a:t>Дайте </a:t>
            </a:r>
            <a:r>
              <a:rPr lang="ru-RU" dirty="0"/>
              <a:t>ребенку  ощутить уверенность в </a:t>
            </a:r>
            <a:r>
              <a:rPr lang="ru-RU" dirty="0" smtClean="0"/>
              <a:t>вашей заботе</a:t>
            </a:r>
            <a:r>
              <a:rPr lang="ru-RU" dirty="0"/>
              <a:t>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Безразличие</a:t>
            </a:r>
            <a:r>
              <a:rPr lang="ru-RU" b="1" dirty="0">
                <a:solidFill>
                  <a:srgbClr val="FF0000"/>
                </a:solidFill>
              </a:rPr>
              <a:t>. </a:t>
            </a:r>
            <a:r>
              <a:rPr lang="ru-RU" dirty="0"/>
              <a:t>Вас </a:t>
            </a:r>
            <a:r>
              <a:rPr lang="ru-RU" dirty="0" smtClean="0"/>
              <a:t>может </a:t>
            </a:r>
            <a:r>
              <a:rPr lang="ru-RU" dirty="0"/>
              <a:t>встревожить, </a:t>
            </a:r>
            <a:r>
              <a:rPr lang="ru-RU" dirty="0" smtClean="0"/>
              <a:t>что ребенок не  </a:t>
            </a:r>
            <a:r>
              <a:rPr lang="ru-RU" dirty="0"/>
              <a:t>проявляет особой печали по поводу смерти. В этом нет  ничего необычного. Дети не могут длительно испытывать  отрицательные эмоции. Они остро нуждаются в  возобновлении нормальной деятельности, и особенно игр.  Игры являются также способом психологической защиты  в период </a:t>
            </a:r>
            <a:r>
              <a:rPr lang="ru-RU" dirty="0" smtClean="0"/>
              <a:t>утраты близких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18030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99856"/>
          </a:xfrm>
        </p:spPr>
        <p:txBody>
          <a:bodyPr>
            <a:normAutofit lnSpcReduction="1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Представление о времени </a:t>
            </a:r>
            <a:r>
              <a:rPr lang="ru-RU" b="1" dirty="0" smtClean="0">
                <a:solidFill>
                  <a:srgbClr val="FF0000"/>
                </a:solidFill>
              </a:rPr>
              <a:t>у ребенка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ограничено</a:t>
            </a:r>
            <a:r>
              <a:rPr lang="ru-RU" b="1" dirty="0">
                <a:solidFill>
                  <a:srgbClr val="FF0000"/>
                </a:solidFill>
              </a:rPr>
              <a:t>. </a:t>
            </a:r>
            <a:r>
              <a:rPr lang="ru-RU" dirty="0"/>
              <a:t>Ребенок этого возраста имеет  приблизительное представление о времени, он  может часто спрашивать, когда вернется его  умерший родитель. Хотя ребенок не сможет  полностью понять ваш ответ, честное объяснение  необходимо. “Папа (или мама) не </a:t>
            </a:r>
            <a:r>
              <a:rPr lang="ru-RU" dirty="0" smtClean="0"/>
              <a:t>может вернуться  </a:t>
            </a:r>
            <a:r>
              <a:rPr lang="ru-RU" dirty="0"/>
              <a:t>домой, потому что он (или она) умер(умерла</a:t>
            </a:r>
            <a:r>
              <a:rPr lang="ru-RU" dirty="0" smtClean="0"/>
              <a:t>)”. Ребенок </a:t>
            </a:r>
            <a:r>
              <a:rPr lang="ru-RU" dirty="0"/>
              <a:t>поймет </a:t>
            </a:r>
            <a:r>
              <a:rPr lang="ru-RU" dirty="0" smtClean="0"/>
              <a:t>это позже</a:t>
            </a:r>
            <a:r>
              <a:rPr lang="ru-RU" dirty="0"/>
              <a:t>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Открытость</a:t>
            </a:r>
            <a:r>
              <a:rPr lang="ru-RU" b="1" dirty="0">
                <a:solidFill>
                  <a:srgbClr val="FF0000"/>
                </a:solidFill>
              </a:rPr>
              <a:t>. </a:t>
            </a:r>
            <a:r>
              <a:rPr lang="ru-RU" dirty="0"/>
              <a:t>Дети в этом возрасте часто  рассказывают всем, даже посторонним, об их  потере. Таким образом они ищут </a:t>
            </a:r>
            <a:r>
              <a:rPr lang="ru-RU" dirty="0" smtClean="0"/>
              <a:t>поддержки или  </a:t>
            </a:r>
            <a:r>
              <a:rPr lang="ru-RU" dirty="0"/>
              <a:t>выявляют реакции других, чтобы понять, что же  должны чувствовать </a:t>
            </a:r>
            <a:r>
              <a:rPr lang="ru-RU" dirty="0" smtClean="0"/>
              <a:t>они сами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17818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Обычные изменения </a:t>
            </a:r>
            <a:r>
              <a:rPr lang="ru-RU" sz="3200" b="1" dirty="0" smtClean="0">
                <a:solidFill>
                  <a:srgbClr val="FF0000"/>
                </a:solidFill>
              </a:rPr>
              <a:t>в поведении</a:t>
            </a:r>
            <a:r>
              <a:rPr lang="ru-RU" sz="3200" b="1" dirty="0"/>
              <a:t>.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Соматические расстройства</a:t>
            </a:r>
            <a:r>
              <a:rPr lang="ru-RU" dirty="0"/>
              <a:t>.</a:t>
            </a:r>
          </a:p>
          <a:p>
            <a:r>
              <a:rPr lang="ru-RU" dirty="0" smtClean="0"/>
              <a:t>Проявление регресса в поведении</a:t>
            </a:r>
            <a:r>
              <a:rPr lang="ru-RU" dirty="0"/>
              <a:t>.</a:t>
            </a:r>
          </a:p>
          <a:p>
            <a:r>
              <a:rPr lang="ru-RU" dirty="0" smtClean="0"/>
              <a:t>Страхи</a:t>
            </a:r>
            <a:r>
              <a:rPr lang="ru-RU" dirty="0"/>
              <a:t>.</a:t>
            </a:r>
          </a:p>
          <a:p>
            <a:r>
              <a:rPr lang="ru-RU" dirty="0" smtClean="0"/>
              <a:t>Придуманное чувство вины</a:t>
            </a:r>
            <a:r>
              <a:rPr lang="ru-RU" dirty="0"/>
              <a:t>.</a:t>
            </a:r>
          </a:p>
          <a:p>
            <a:r>
              <a:rPr lang="ru-RU" dirty="0" smtClean="0"/>
              <a:t>Эмоции</a:t>
            </a:r>
            <a:r>
              <a:rPr lang="ru-RU" dirty="0"/>
              <a:t>. У ребенка могут быть периоды грусти</a:t>
            </a:r>
            <a:r>
              <a:rPr lang="ru-RU" dirty="0" smtClean="0"/>
              <a:t>, страха</a:t>
            </a:r>
            <a:r>
              <a:rPr lang="ru-RU" dirty="0"/>
              <a:t>, злости, беспокойства </a:t>
            </a:r>
            <a:r>
              <a:rPr lang="ru-RU" dirty="0" smtClean="0"/>
              <a:t>или плаксивости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Что делать? </a:t>
            </a:r>
            <a:r>
              <a:rPr lang="ru-RU" dirty="0" smtClean="0"/>
              <a:t>Самая важная задача–понять и принять эти реакции ребенка как естественные в данной ситуации. Помнить, что ребенок не только переживает горе, но и продолжает расти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7488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МЛАДШИЕ ШКОЛЬНИКИ</a:t>
            </a:r>
            <a:r>
              <a:rPr lang="ru-RU" sz="3600" dirty="0">
                <a:solidFill>
                  <a:srgbClr val="FF0000"/>
                </a:solidFill>
              </a:rPr>
              <a:t/>
            </a:r>
            <a:br>
              <a:rPr lang="ru-RU" sz="3600" dirty="0">
                <a:solidFill>
                  <a:srgbClr val="FF0000"/>
                </a:solidFill>
              </a:rPr>
            </a:br>
            <a:r>
              <a:rPr lang="ru-RU" sz="3600" b="1" dirty="0">
                <a:solidFill>
                  <a:srgbClr val="FF0000"/>
                </a:solidFill>
              </a:rPr>
              <a:t>Возраст от 6 до 10лет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Представление о смерти расширяется. </a:t>
            </a:r>
            <a:r>
              <a:rPr lang="ru-RU" dirty="0" smtClean="0"/>
              <a:t>Начиная с дошкольных </a:t>
            </a:r>
            <a:r>
              <a:rPr lang="ru-RU" dirty="0"/>
              <a:t>представлений, в младшем школьном возрасте ребенок постепенно  приходит к пониманию реальности смерти. К 10-ти годам или немного  раньше ребенок начинает правильно понимать, что такое смерть, но  продолжает верить, что она может произойти только с другими  людьми.</a:t>
            </a:r>
          </a:p>
          <a:p>
            <a:r>
              <a:rPr lang="ru-RU" dirty="0" smtClean="0"/>
              <a:t>Необходима </a:t>
            </a:r>
            <a:r>
              <a:rPr lang="ru-RU" dirty="0"/>
              <a:t>информация. Дети этой возрастной </a:t>
            </a:r>
            <a:r>
              <a:rPr lang="ru-RU" dirty="0" smtClean="0"/>
              <a:t>группы нуждаются в  </a:t>
            </a:r>
            <a:r>
              <a:rPr lang="ru-RU" dirty="0"/>
              <a:t>простой, честной и точной информации. Это помогает им лучше  справиться </a:t>
            </a:r>
            <a:r>
              <a:rPr lang="ru-RU" dirty="0" smtClean="0"/>
              <a:t>с горем</a:t>
            </a:r>
            <a:r>
              <a:rPr lang="ru-RU" dirty="0"/>
              <a:t>.</a:t>
            </a:r>
          </a:p>
          <a:p>
            <a:r>
              <a:rPr lang="ru-RU" dirty="0" smtClean="0"/>
              <a:t>Горе </a:t>
            </a:r>
            <a:r>
              <a:rPr lang="ru-RU" dirty="0"/>
              <a:t>приходит вновь и вновь. Дети не </a:t>
            </a:r>
            <a:r>
              <a:rPr lang="ru-RU" dirty="0" smtClean="0"/>
              <a:t>подготовлены к </a:t>
            </a:r>
            <a:r>
              <a:rPr lang="ru-RU" dirty="0"/>
              <a:t>длительному процессу горя. Горе нельзя измерить минутами или днями, оно не  проходит сразу же. Чувство потери у детей то обостряется, то </a:t>
            </a:r>
            <a:r>
              <a:rPr lang="ru-RU" dirty="0" smtClean="0"/>
              <a:t>утихает в  </a:t>
            </a:r>
            <a:r>
              <a:rPr lang="ru-RU" dirty="0"/>
              <a:t>течение длительного времени. Необходимо понять и принять  особенности этого процесса </a:t>
            </a:r>
            <a:r>
              <a:rPr lang="ru-RU" dirty="0" smtClean="0"/>
              <a:t>у детей</a:t>
            </a:r>
            <a:r>
              <a:rPr lang="ru-RU" dirty="0"/>
              <a:t>.</a:t>
            </a:r>
          </a:p>
          <a:p>
            <a:r>
              <a:rPr lang="ru-RU" dirty="0" smtClean="0"/>
              <a:t>Школа </a:t>
            </a:r>
            <a:r>
              <a:rPr lang="ru-RU" dirty="0"/>
              <a:t>прибавляет проблем. </a:t>
            </a:r>
            <a:r>
              <a:rPr lang="ru-RU" dirty="0" smtClean="0"/>
              <a:t>В общении </a:t>
            </a:r>
            <a:r>
              <a:rPr lang="ru-RU" dirty="0"/>
              <a:t>с учителями </a:t>
            </a:r>
            <a:r>
              <a:rPr lang="ru-RU" dirty="0" smtClean="0"/>
              <a:t>и одноклассниками</a:t>
            </a:r>
            <a:r>
              <a:rPr lang="ru-RU" dirty="0"/>
              <a:t> </a:t>
            </a:r>
            <a:r>
              <a:rPr lang="ru-RU" dirty="0" smtClean="0"/>
              <a:t>могут </a:t>
            </a:r>
            <a:r>
              <a:rPr lang="ru-RU" dirty="0"/>
              <a:t>возникать ситуации, требующие </a:t>
            </a:r>
            <a:r>
              <a:rPr lang="ru-RU" dirty="0" smtClean="0"/>
              <a:t>дополнительной помощи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84681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Рекомендации родственникам</a:t>
            </a:r>
            <a:r>
              <a:rPr lang="ru-RU" dirty="0">
                <a:solidFill>
                  <a:srgbClr val="FF0000"/>
                </a:solidFill>
              </a:rPr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/>
              <a:t>Поддерживайте контакт с учителями. </a:t>
            </a:r>
            <a:r>
              <a:rPr lang="ru-RU" dirty="0"/>
              <a:t>Прежде </a:t>
            </a:r>
            <a:r>
              <a:rPr lang="ru-RU" dirty="0" smtClean="0"/>
              <a:t>чем ребенок вновь  </a:t>
            </a:r>
            <a:r>
              <a:rPr lang="ru-RU" dirty="0"/>
              <a:t>пойдет в школу, позвоните учителю и объясните, </a:t>
            </a:r>
            <a:r>
              <a:rPr lang="ru-RU" dirty="0" smtClean="0"/>
              <a:t>что случилось</a:t>
            </a:r>
            <a:r>
              <a:rPr lang="ru-RU" dirty="0"/>
              <a:t>.</a:t>
            </a:r>
          </a:p>
          <a:p>
            <a:r>
              <a:rPr lang="ru-RU" b="1" dirty="0" smtClean="0"/>
              <a:t>Подготовьте </a:t>
            </a:r>
            <a:r>
              <a:rPr lang="ru-RU" b="1" dirty="0"/>
              <a:t>вашего ребенка к вопросам и замечаниям</a:t>
            </a:r>
            <a:r>
              <a:rPr lang="ru-RU" b="1" dirty="0" smtClean="0"/>
              <a:t>. </a:t>
            </a:r>
            <a:r>
              <a:rPr lang="ru-RU" dirty="0" smtClean="0"/>
              <a:t>В школьном </a:t>
            </a:r>
            <a:r>
              <a:rPr lang="ru-RU" dirty="0"/>
              <a:t>возрасте дети часто нетактичны из-за своего любопытства. Если они  спросят, почему ваш ребенок не был в школе, ему следует просто  ответить: “Моя мама (папа) умерла (или умер)”. Не надо говорить  много, если только ребенок сам не захочет с кем-нибудь поделиться  </a:t>
            </a:r>
            <a:r>
              <a:rPr lang="ru-RU" dirty="0" smtClean="0"/>
              <a:t>своим горем</a:t>
            </a:r>
            <a:r>
              <a:rPr lang="ru-RU" dirty="0"/>
              <a:t>.</a:t>
            </a:r>
          </a:p>
          <a:p>
            <a:r>
              <a:rPr lang="ru-RU" b="1" dirty="0" smtClean="0"/>
              <a:t>Установите </a:t>
            </a:r>
            <a:r>
              <a:rPr lang="ru-RU" b="1" dirty="0"/>
              <a:t>время в конце школьного дня </a:t>
            </a:r>
            <a:r>
              <a:rPr lang="ru-RU" b="1" dirty="0" smtClean="0"/>
              <a:t>для разговора с ребенком</a:t>
            </a:r>
            <a:r>
              <a:rPr lang="ru-RU" b="1" dirty="0"/>
              <a:t>. </a:t>
            </a:r>
            <a:r>
              <a:rPr lang="ru-RU" dirty="0"/>
              <a:t>Оно не должно быть очень продолжительным, </a:t>
            </a:r>
            <a:r>
              <a:rPr lang="ru-RU" dirty="0" smtClean="0"/>
              <a:t>но несколько  </a:t>
            </a:r>
            <a:r>
              <a:rPr lang="ru-RU" dirty="0"/>
              <a:t>минут общения с ребенком для выяснения всех подробностей в школе  могут существенно поддержать ребенка. Физический контакт  (объятия, поцелуи, похлопывание по плечу, мягкое пожатие руки)  всегда остается хорошим способом показать </a:t>
            </a:r>
            <a:r>
              <a:rPr lang="ru-RU" dirty="0" smtClean="0"/>
              <a:t>свою любовь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95771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Быть внимательным к тем проявлениям горя,  которые наблюдаются </a:t>
            </a:r>
            <a:r>
              <a:rPr lang="ru-RU" sz="3200" b="1" dirty="0" smtClean="0">
                <a:solidFill>
                  <a:srgbClr val="FF0000"/>
                </a:solidFill>
              </a:rPr>
              <a:t>в школе</a:t>
            </a:r>
            <a:r>
              <a:rPr lang="ru-RU" sz="3200" b="1" dirty="0">
                <a:solidFill>
                  <a:srgbClr val="FF0000"/>
                </a:solidFill>
              </a:rPr>
              <a:t>: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неадекватное поведение </a:t>
            </a:r>
            <a:r>
              <a:rPr lang="ru-RU" dirty="0" smtClean="0"/>
              <a:t>в классе</a:t>
            </a:r>
            <a:r>
              <a:rPr lang="ru-RU" dirty="0"/>
              <a:t>;</a:t>
            </a:r>
          </a:p>
          <a:p>
            <a:r>
              <a:rPr lang="ru-RU" dirty="0" smtClean="0"/>
              <a:t>злость </a:t>
            </a:r>
            <a:r>
              <a:rPr lang="ru-RU" dirty="0"/>
              <a:t>по отношению </a:t>
            </a:r>
            <a:r>
              <a:rPr lang="ru-RU" dirty="0" smtClean="0"/>
              <a:t>к учителю и  </a:t>
            </a:r>
            <a:r>
              <a:rPr lang="ru-RU" dirty="0"/>
              <a:t>одноклассникам;</a:t>
            </a:r>
          </a:p>
          <a:p>
            <a:r>
              <a:rPr lang="ru-RU" dirty="0" smtClean="0"/>
              <a:t>низкие школьные оценки вследствие </a:t>
            </a:r>
            <a:r>
              <a:rPr lang="ru-RU" dirty="0"/>
              <a:t>неспособности концентрироваться, так как ребенка  мучат мысли </a:t>
            </a:r>
            <a:r>
              <a:rPr lang="ru-RU" dirty="0" smtClean="0"/>
              <a:t>о потере</a:t>
            </a:r>
            <a:r>
              <a:rPr lang="ru-RU" dirty="0"/>
              <a:t>;</a:t>
            </a:r>
          </a:p>
          <a:p>
            <a:r>
              <a:rPr lang="ru-RU" dirty="0" smtClean="0"/>
              <a:t>физическое </a:t>
            </a:r>
            <a:r>
              <a:rPr lang="ru-RU" dirty="0"/>
              <a:t>нездоровье в виде </a:t>
            </a:r>
            <a:r>
              <a:rPr lang="ru-RU" dirty="0" smtClean="0"/>
              <a:t>головных болей и  </a:t>
            </a:r>
            <a:r>
              <a:rPr lang="ru-RU" dirty="0"/>
              <a:t>кишечных колик перед школой или во время  занятий.</a:t>
            </a:r>
          </a:p>
        </p:txBody>
      </p:sp>
    </p:spTree>
    <p:extLst>
      <p:ext uri="{BB962C8B-B14F-4D97-AF65-F5344CB8AC3E}">
        <p14:creationId xmlns:p14="http://schemas.microsoft.com/office/powerpoint/2010/main" val="3501473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rgbClr val="FF0000"/>
                </a:solidFill>
              </a:rPr>
              <a:t>Когда нужна </a:t>
            </a:r>
            <a:r>
              <a:rPr lang="ru-RU" sz="3600" dirty="0" smtClean="0">
                <a:solidFill>
                  <a:srgbClr val="FF0000"/>
                </a:solidFill>
              </a:rPr>
              <a:t>помощь психолога</a:t>
            </a:r>
            <a:r>
              <a:rPr lang="ru-RU" sz="3600" dirty="0">
                <a:solidFill>
                  <a:srgbClr val="FF0000"/>
                </a:solidFill>
              </a:rPr>
              <a:t>?</a:t>
            </a:r>
            <a:br>
              <a:rPr lang="ru-RU" sz="3600" dirty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Рекомендации родственникам</a:t>
            </a:r>
            <a:r>
              <a:rPr lang="ru-RU" sz="3600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Если изменения в поведении </a:t>
            </a:r>
            <a:r>
              <a:rPr lang="ru-RU" dirty="0" smtClean="0"/>
              <a:t>чрезмерно выражены или </a:t>
            </a:r>
            <a:r>
              <a:rPr lang="ru-RU" dirty="0"/>
              <a:t>продолжаются более чем несколько недель без тенденции к  улучшению, нужно обратиться к школьному психологу или другому  специалисту по </a:t>
            </a:r>
            <a:r>
              <a:rPr lang="ru-RU" dirty="0" smtClean="0"/>
              <a:t>детскому поведению</a:t>
            </a:r>
            <a:r>
              <a:rPr lang="ru-RU" dirty="0"/>
              <a:t>.</a:t>
            </a:r>
          </a:p>
          <a:p>
            <a:r>
              <a:rPr lang="ru-RU" b="1" i="1" dirty="0" smtClean="0"/>
              <a:t>Злость</a:t>
            </a:r>
            <a:r>
              <a:rPr lang="ru-RU" b="1" i="1" dirty="0"/>
              <a:t>. </a:t>
            </a:r>
            <a:r>
              <a:rPr lang="ru-RU" dirty="0"/>
              <a:t>Злость как обычная реакция на </a:t>
            </a:r>
            <a:r>
              <a:rPr lang="ru-RU" dirty="0" smtClean="0"/>
              <a:t>смерть появляется в  </a:t>
            </a:r>
            <a:r>
              <a:rPr lang="ru-RU" dirty="0"/>
              <a:t>младшем школьном возрасте. Иногда злость фокусируется на  определенных людях, то есть на тех, кто “вызвал” смерть. Это могут  быть Бог, врачи, медсестры или другие люди, находившиеся рядом с  умершим.</a:t>
            </a:r>
          </a:p>
          <a:p>
            <a:r>
              <a:rPr lang="ru-RU" dirty="0"/>
              <a:t>Необходимо поговорить с ребенком о его злости. Поделится своей  злостью. Такое общение даст ребенку уверенность, что в его чувствах  нет ничего необычного, и поможет рассеять злость. Физическая  деятельность помогает справиться </a:t>
            </a:r>
            <a:r>
              <a:rPr lang="ru-RU" dirty="0" smtClean="0"/>
              <a:t>с ней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10029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8012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/>
                <a:cs typeface="Times New Roman"/>
              </a:rPr>
              <a:t>Основные понятия:</a:t>
            </a:r>
            <a:endParaRPr lang="ru-RU" dirty="0">
              <a:latin typeface="Times New Roman"/>
              <a:cs typeface="Times New Roman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23792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/>
              <a:t>Горе - это реакция на утрату значимого объекта, части идентичности или ожидаемого будущего</a:t>
            </a:r>
            <a:r>
              <a:rPr lang="ru-RU" dirty="0" smtClean="0"/>
              <a:t>.</a:t>
            </a:r>
          </a:p>
          <a:p>
            <a:pPr algn="just"/>
            <a:r>
              <a:rPr lang="ru-RU" dirty="0" smtClean="0"/>
              <a:t>Горе </a:t>
            </a:r>
            <a:r>
              <a:rPr lang="ru-RU" dirty="0"/>
              <a:t>– это сильные эмоции, переживаемые человеком в связи с утратой близкого. Одновременно горе – это необходимый процесс, посредством которого человек работает с болью утраты, вновь обретая чувство равновесия и полноты жизни</a:t>
            </a:r>
            <a:r>
              <a:rPr lang="ru-RU" dirty="0" smtClean="0"/>
              <a:t>.</a:t>
            </a:r>
          </a:p>
          <a:p>
            <a:pPr algn="just"/>
            <a:r>
              <a:rPr lang="ru-RU" dirty="0" smtClean="0"/>
              <a:t>Горе-интенсивное эмоциональное состояние, сопутствующее потере кого-то (или чего-то), с кем (или чем) у человека была глубокая  эмоциональная и психологическая связь.</a:t>
            </a:r>
          </a:p>
        </p:txBody>
      </p:sp>
    </p:spTree>
    <p:extLst>
      <p:ext uri="{BB962C8B-B14F-4D97-AF65-F5344CB8AC3E}">
        <p14:creationId xmlns:p14="http://schemas.microsoft.com/office/powerpoint/2010/main" val="322109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СРЕДНИЙ ШКОЛЬНЫЙ </a:t>
            </a:r>
            <a:r>
              <a:rPr lang="ru-RU" sz="2800" b="1" dirty="0" smtClean="0">
                <a:solidFill>
                  <a:srgbClr val="FF0000"/>
                </a:solidFill>
              </a:rPr>
              <a:t>И ПОДРОСТКОВЫЙ  ВОЗРАСТ </a:t>
            </a:r>
            <a:r>
              <a:rPr lang="ru-RU" sz="2800" b="1" dirty="0">
                <a:solidFill>
                  <a:srgbClr val="FF0000"/>
                </a:solidFill>
              </a:rPr>
              <a:t>от 10 </a:t>
            </a:r>
            <a:r>
              <a:rPr lang="ru-RU" sz="2800" b="1" dirty="0" smtClean="0">
                <a:solidFill>
                  <a:srgbClr val="FF0000"/>
                </a:solidFill>
              </a:rPr>
              <a:t>до 18 лет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u="sng" dirty="0"/>
              <a:t>Зрелое представление о смерти</a:t>
            </a:r>
            <a:r>
              <a:rPr lang="ru-RU" dirty="0"/>
              <a:t>. </a:t>
            </a:r>
            <a:r>
              <a:rPr lang="ru-RU" dirty="0" smtClean="0"/>
              <a:t>К началу подросткового </a:t>
            </a:r>
            <a:r>
              <a:rPr lang="ru-RU" dirty="0"/>
              <a:t>возраста (обычно в возрасте от 12 до 14 лет) большинство  детей имеет довольно полное представление </a:t>
            </a:r>
            <a:r>
              <a:rPr lang="ru-RU" dirty="0" smtClean="0"/>
              <a:t>о смерти. Однако </a:t>
            </a:r>
            <a:r>
              <a:rPr lang="ru-RU" dirty="0"/>
              <a:t>многое из того, что было сказано о более младших  возрастах, может быть применимо </a:t>
            </a:r>
            <a:r>
              <a:rPr lang="ru-RU" dirty="0" smtClean="0"/>
              <a:t>к подросткам</a:t>
            </a:r>
            <a:r>
              <a:rPr lang="ru-RU" dirty="0"/>
              <a:t>.</a:t>
            </a:r>
          </a:p>
          <a:p>
            <a:r>
              <a:rPr lang="ru-RU" b="1" u="sng" dirty="0" smtClean="0"/>
              <a:t>При </a:t>
            </a:r>
            <a:r>
              <a:rPr lang="ru-RU" b="1" u="sng" dirty="0"/>
              <a:t>переживании горя у подростков </a:t>
            </a:r>
            <a:r>
              <a:rPr lang="ru-RU" b="1" u="sng" dirty="0" smtClean="0"/>
              <a:t>могу появиться</a:t>
            </a:r>
            <a:r>
              <a:rPr lang="ru-RU" b="1" u="sng" dirty="0"/>
              <a:t> </a:t>
            </a:r>
            <a:r>
              <a:rPr lang="ru-RU" b="1" u="sng" dirty="0" smtClean="0"/>
              <a:t>проблемы в определении своей роли в семье и ближайшем</a:t>
            </a:r>
            <a:r>
              <a:rPr lang="ru-RU" b="1" u="sng" dirty="0"/>
              <a:t> </a:t>
            </a:r>
            <a:r>
              <a:rPr lang="ru-RU" b="1" u="sng" dirty="0" smtClean="0"/>
              <a:t>окружении. </a:t>
            </a:r>
            <a:r>
              <a:rPr lang="ru-RU" dirty="0" smtClean="0"/>
              <a:t>Эти дети находятся на средней стадии развития представлений о самом себе и понимания значимости своей личности. Смерть может поставить их “статус в семье” под вопрос. Это особенно заметно, когда сын  теряет отца, а  дочь мать. Ребенок может пытаться тогда “расти” быстрее и взять на себя роль умершего родителя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3421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55840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Подросток не должен выполнять </a:t>
            </a:r>
            <a:r>
              <a:rPr lang="ru-RU" dirty="0" smtClean="0">
                <a:solidFill>
                  <a:srgbClr val="FF0000"/>
                </a:solidFill>
              </a:rPr>
              <a:t>обязанности взрослых. </a:t>
            </a:r>
          </a:p>
          <a:p>
            <a:pPr marL="0" indent="0">
              <a:buNone/>
            </a:pPr>
            <a:r>
              <a:rPr lang="ru-RU" dirty="0" smtClean="0"/>
              <a:t>Конечно</a:t>
            </a:r>
            <a:r>
              <a:rPr lang="ru-RU" dirty="0"/>
              <a:t>, необходимо, чтобы сын или дочь и взяли на себя часть домашней  работы. Однако недопустимо, чтобы они приняли всю  ответственность умершего родителя по поддержке, защите и  снабжению семьи. Подростки не должны совершать прыжок “во  взрослость”. Они нее еще остро нуждаются в поддержке,  безопасности, понимании </a:t>
            </a:r>
            <a:r>
              <a:rPr lang="ru-RU" dirty="0" smtClean="0"/>
              <a:t>и руководстве</a:t>
            </a:r>
            <a:r>
              <a:rPr lang="ru-RU" dirty="0"/>
              <a:t>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Эмоции </a:t>
            </a:r>
            <a:r>
              <a:rPr lang="ru-RU" dirty="0">
                <a:solidFill>
                  <a:srgbClr val="FF0000"/>
                </a:solidFill>
              </a:rPr>
              <a:t>обычно скрываются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dirty="0" err="1" smtClean="0"/>
              <a:t>Moгут</a:t>
            </a:r>
            <a:r>
              <a:rPr lang="ru-RU" dirty="0" smtClean="0"/>
              <a:t> </a:t>
            </a:r>
            <a:r>
              <a:rPr lang="ru-RU" dirty="0"/>
              <a:t>быть </a:t>
            </a:r>
            <a:r>
              <a:rPr lang="ru-RU" dirty="0" smtClean="0"/>
              <a:t>трудности в обсуждении </a:t>
            </a:r>
            <a:r>
              <a:rPr lang="ru-RU" dirty="0"/>
              <a:t>проблем, пришедших с потерей. Подростки обычно </a:t>
            </a:r>
            <a:r>
              <a:rPr lang="ru-RU" dirty="0" smtClean="0"/>
              <a:t>стараются скрыть  </a:t>
            </a:r>
            <a:r>
              <a:rPr lang="ru-RU" dirty="0"/>
              <a:t>эмоции, чтобы не отличаться от сверстников и не получить их  осуждения. Тем не менее чувства могут быть очень интенсивными и  </a:t>
            </a:r>
            <a:r>
              <a:rPr lang="ru-RU" dirty="0" smtClean="0"/>
              <a:t>переполняющими душу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29268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</a:rPr>
              <a:t>Могут быть изменения </a:t>
            </a:r>
            <a:r>
              <a:rPr lang="ru-RU" sz="3600" b="1" dirty="0" smtClean="0">
                <a:solidFill>
                  <a:srgbClr val="FF0000"/>
                </a:solidFill>
              </a:rPr>
              <a:t>в поведении</a:t>
            </a:r>
            <a:r>
              <a:rPr lang="ru-RU" sz="3600" b="1" dirty="0">
                <a:solidFill>
                  <a:srgbClr val="FF0000"/>
                </a:solidFill>
              </a:rPr>
              <a:t>.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Подростковый возраст отмечен очень </a:t>
            </a:r>
            <a:r>
              <a:rPr lang="ru-RU" dirty="0" smtClean="0"/>
              <a:t>сильным влиянием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сверстников и склонностью к экспериментированию.  Поведение подростка может ухудшаться и иметь  </a:t>
            </a:r>
            <a:r>
              <a:rPr lang="ru-RU" dirty="0" smtClean="0"/>
              <a:t>следующие проявления</a:t>
            </a:r>
            <a:r>
              <a:rPr lang="ru-RU" dirty="0"/>
              <a:t>:</a:t>
            </a:r>
          </a:p>
          <a:p>
            <a:pPr marL="0" indent="0">
              <a:buNone/>
            </a:pPr>
            <a:r>
              <a:rPr lang="ru-RU" dirty="0"/>
              <a:t>•драки </a:t>
            </a:r>
            <a:r>
              <a:rPr lang="ru-RU" dirty="0" smtClean="0"/>
              <a:t>со сверстниками</a:t>
            </a:r>
            <a:r>
              <a:rPr lang="ru-RU" dirty="0"/>
              <a:t>;</a:t>
            </a:r>
          </a:p>
          <a:p>
            <a:pPr marL="0" indent="0">
              <a:buNone/>
            </a:pPr>
            <a:r>
              <a:rPr lang="ru-RU" dirty="0"/>
              <a:t>•недисциплинированность </a:t>
            </a:r>
            <a:r>
              <a:rPr lang="ru-RU" dirty="0" smtClean="0"/>
              <a:t>в школе</a:t>
            </a:r>
            <a:r>
              <a:rPr lang="ru-RU" dirty="0"/>
              <a:t>;</a:t>
            </a:r>
          </a:p>
          <a:p>
            <a:pPr marL="0" indent="0">
              <a:buNone/>
            </a:pPr>
            <a:r>
              <a:rPr lang="ru-RU" dirty="0"/>
              <a:t>•</a:t>
            </a:r>
            <a:r>
              <a:rPr lang="ru-RU" dirty="0" smtClean="0"/>
              <a:t>неподчинение старшим</a:t>
            </a:r>
            <a:r>
              <a:rPr lang="ru-RU" dirty="0"/>
              <a:t>;</a:t>
            </a:r>
          </a:p>
          <a:p>
            <a:pPr marL="0" indent="0">
              <a:buNone/>
            </a:pPr>
            <a:r>
              <a:rPr lang="ru-RU" dirty="0"/>
              <a:t>•уход </a:t>
            </a:r>
            <a:r>
              <a:rPr lang="ru-RU" dirty="0" smtClean="0"/>
              <a:t>из дома</a:t>
            </a:r>
            <a:r>
              <a:rPr lang="ru-RU" dirty="0"/>
              <a:t>;</a:t>
            </a:r>
          </a:p>
          <a:p>
            <a:pPr marL="0" indent="0">
              <a:buNone/>
            </a:pPr>
            <a:r>
              <a:rPr lang="ru-RU" dirty="0"/>
              <a:t>•разрыв со старыми друзьями, уход в сомнительные  компании;</a:t>
            </a:r>
          </a:p>
          <a:p>
            <a:pPr marL="0" indent="0">
              <a:buNone/>
            </a:pPr>
            <a:r>
              <a:rPr lang="ru-RU" dirty="0"/>
              <a:t>•употребление наркотиков;</a:t>
            </a:r>
          </a:p>
          <a:p>
            <a:pPr marL="0" indent="0">
              <a:buNone/>
            </a:pPr>
            <a:r>
              <a:rPr lang="ru-RU" dirty="0"/>
              <a:t>•беспорядочные </a:t>
            </a:r>
            <a:r>
              <a:rPr lang="ru-RU" dirty="0" smtClean="0"/>
              <a:t>сексуальные контакты</a:t>
            </a:r>
            <a:r>
              <a:rPr lang="ru-RU" dirty="0"/>
              <a:t>;</a:t>
            </a:r>
          </a:p>
          <a:p>
            <a:pPr marL="0" indent="0">
              <a:buNone/>
            </a:pPr>
            <a:r>
              <a:rPr lang="ru-RU" dirty="0"/>
              <a:t>•</a:t>
            </a:r>
            <a:r>
              <a:rPr lang="ru-RU" dirty="0" smtClean="0"/>
              <a:t>суицидальные наклонности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9219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Срочная помощь. </a:t>
            </a:r>
            <a:r>
              <a:rPr lang="ru-RU" b="1" dirty="0" smtClean="0">
                <a:solidFill>
                  <a:srgbClr val="FF0000"/>
                </a:solidFill>
              </a:rPr>
              <a:t>Рекомендации родственникам</a:t>
            </a:r>
            <a:r>
              <a:rPr lang="ru-RU" b="1" dirty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ru-RU" dirty="0"/>
          </a:p>
          <a:p>
            <a:pPr marL="0" indent="0">
              <a:buNone/>
            </a:pPr>
            <a:r>
              <a:rPr lang="ru-RU" dirty="0"/>
              <a:t>Постарайтесь найти способ, чтобы подросток мог высказать свои  переживания.</a:t>
            </a:r>
          </a:p>
          <a:p>
            <a:r>
              <a:rPr lang="ru-RU" dirty="0" smtClean="0"/>
              <a:t>Может </a:t>
            </a:r>
            <a:r>
              <a:rPr lang="ru-RU" dirty="0"/>
              <a:t>помочь поддержка сверстников </a:t>
            </a:r>
            <a:r>
              <a:rPr lang="ru-RU" dirty="0" smtClean="0"/>
              <a:t>в рамках</a:t>
            </a:r>
            <a:r>
              <a:rPr lang="ru-RU" dirty="0"/>
              <a:t> </a:t>
            </a:r>
            <a:r>
              <a:rPr lang="ru-RU" dirty="0" smtClean="0"/>
              <a:t>психотерапевтической группы</a:t>
            </a:r>
            <a:r>
              <a:rPr lang="ru-RU" dirty="0"/>
              <a:t>.</a:t>
            </a:r>
          </a:p>
          <a:p>
            <a:r>
              <a:rPr lang="ru-RU" dirty="0" smtClean="0"/>
              <a:t>Обратитесь </a:t>
            </a:r>
            <a:r>
              <a:rPr lang="ru-RU" dirty="0"/>
              <a:t>к помощи психолога, ведущего занятия в таких  группах. Вы также должны установить для своего ребенка границы  поведения и на примерах показывать ему последствия нарушения  </a:t>
            </a:r>
            <a:r>
              <a:rPr lang="ru-RU" dirty="0" smtClean="0"/>
              <a:t>этих границ</a:t>
            </a:r>
            <a:r>
              <a:rPr lang="ru-RU" dirty="0"/>
              <a:t>.</a:t>
            </a:r>
          </a:p>
          <a:p>
            <a:r>
              <a:rPr lang="ru-RU" dirty="0" smtClean="0"/>
              <a:t>Вы </a:t>
            </a:r>
            <a:r>
              <a:rPr lang="ru-RU" dirty="0"/>
              <a:t>можете поощрять здоровые способы освобождения от  отрицательных эмоций, такие как спорт и </a:t>
            </a:r>
            <a:r>
              <a:rPr lang="ru-RU" dirty="0" smtClean="0"/>
              <a:t>физическая активность</a:t>
            </a:r>
            <a:r>
              <a:rPr lang="ru-RU" dirty="0"/>
              <a:t>.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!!!!!!Отсутствие всяких признаков чувств </a:t>
            </a:r>
            <a:r>
              <a:rPr lang="ru-RU" dirty="0"/>
              <a:t>(в течение длительного  времени) может свидетельствовать о депрессии. Точно так же резкие  отклонения в поведении могут быть формой просьбы о помощи. В  таком случае необходимо обратиться к школьному психологу. Вы  нуждаетесь в поддержке, а ребенок –в </a:t>
            </a:r>
            <a:r>
              <a:rPr lang="ru-RU" dirty="0" smtClean="0"/>
              <a:t>профессиональной помощи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5086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</a:rPr>
              <a:t>ЮНОШИ </a:t>
            </a:r>
            <a:r>
              <a:rPr lang="ru-RU" sz="3600" b="1" dirty="0" smtClean="0">
                <a:solidFill>
                  <a:srgbClr val="FF0000"/>
                </a:solidFill>
              </a:rPr>
              <a:t>И ДЕВУШКИ</a:t>
            </a:r>
            <a:r>
              <a:rPr lang="ru-RU" sz="3600" dirty="0">
                <a:solidFill>
                  <a:srgbClr val="FF0000"/>
                </a:solidFill>
              </a:rPr>
              <a:t/>
            </a:r>
            <a:br>
              <a:rPr lang="ru-RU" sz="3600" dirty="0">
                <a:solidFill>
                  <a:srgbClr val="FF0000"/>
                </a:solidFill>
              </a:rPr>
            </a:br>
            <a:r>
              <a:rPr lang="ru-RU" sz="3600" b="1" dirty="0">
                <a:solidFill>
                  <a:srgbClr val="FF0000"/>
                </a:solidFill>
              </a:rPr>
              <a:t>Возраст от </a:t>
            </a:r>
            <a:r>
              <a:rPr lang="ru-RU" sz="3600" b="1" dirty="0" smtClean="0">
                <a:solidFill>
                  <a:srgbClr val="FF0000"/>
                </a:solidFill>
              </a:rPr>
              <a:t>18 и старше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Понимание всех последствий. </a:t>
            </a:r>
            <a:r>
              <a:rPr lang="ru-RU" dirty="0"/>
              <a:t>Молодые люди знают о </a:t>
            </a:r>
            <a:r>
              <a:rPr lang="ru-RU" dirty="0" smtClean="0"/>
              <a:t>смерти все и  </a:t>
            </a:r>
            <a:r>
              <a:rPr lang="ru-RU" dirty="0"/>
              <a:t>могут представить, как эта потеря повлияет на их жизнь и на  отношения </a:t>
            </a:r>
            <a:r>
              <a:rPr lang="ru-RU" dirty="0" smtClean="0"/>
              <a:t>в семье</a:t>
            </a:r>
            <a:r>
              <a:rPr lang="ru-RU" dirty="0"/>
              <a:t>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Время </a:t>
            </a:r>
            <a:r>
              <a:rPr lang="ru-RU" b="1" dirty="0">
                <a:solidFill>
                  <a:srgbClr val="FF0000"/>
                </a:solidFill>
              </a:rPr>
              <a:t>решений. </a:t>
            </a:r>
            <a:r>
              <a:rPr lang="ru-RU" dirty="0"/>
              <a:t>В этой возрастной </a:t>
            </a:r>
            <a:r>
              <a:rPr lang="ru-RU" dirty="0" smtClean="0"/>
              <a:t>группе может возникнуть </a:t>
            </a:r>
            <a:r>
              <a:rPr lang="ru-RU" dirty="0"/>
              <a:t>необходимость принимать решения. Это касается того, стоит ли  продолжать учебу или пришло время искать работу. Они могут  чувствовать ответственность за судьбу семьи в дальнейшем. Все это  может вести к сомнениям в </a:t>
            </a:r>
            <a:r>
              <a:rPr lang="ru-RU" dirty="0" smtClean="0"/>
              <a:t>выборе будущего</a:t>
            </a:r>
            <a:r>
              <a:rPr lang="ru-RU" dirty="0"/>
              <a:t>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Освобождение</a:t>
            </a:r>
            <a:r>
              <a:rPr lang="ru-RU" b="1" dirty="0">
                <a:solidFill>
                  <a:srgbClr val="FF0000"/>
                </a:solidFill>
              </a:rPr>
              <a:t>. </a:t>
            </a:r>
            <a:r>
              <a:rPr lang="ru-RU" dirty="0"/>
              <a:t>Родитель, вы можете помочь </a:t>
            </a:r>
            <a:r>
              <a:rPr lang="ru-RU" dirty="0" smtClean="0"/>
              <a:t>своему ребенку, если </a:t>
            </a:r>
            <a:r>
              <a:rPr lang="ru-RU" dirty="0"/>
              <a:t>эти решения будут приниматься, в первую очередь, на основе его  потребностей, а не ваших. Это может быть нелегко, так как вы сами  нуждаетесь в помощи и поддержке. Но ваш сын или дочь хочет точно  знать, что вы одобряете </a:t>
            </a:r>
            <a:r>
              <a:rPr lang="ru-RU" dirty="0" smtClean="0"/>
              <a:t>их выбор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8873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/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>
                <a:solidFill>
                  <a:srgbClr val="FF0000"/>
                </a:solidFill>
              </a:rPr>
              <a:t/>
            </a:r>
            <a:br>
              <a:rPr lang="ru-RU" sz="3200" b="1" dirty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/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>
                <a:solidFill>
                  <a:srgbClr val="FF0000"/>
                </a:solidFill>
              </a:rPr>
              <a:t/>
            </a:r>
            <a:br>
              <a:rPr lang="ru-RU" sz="3200" b="1" dirty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ПРИСПОСОБЛЕНИЕ К СЛУЧИВШЕМУСЯ</a:t>
            </a:r>
            <a:r>
              <a:rPr lang="ru-RU" sz="3200" dirty="0">
                <a:solidFill>
                  <a:srgbClr val="FF0000"/>
                </a:solidFill>
              </a:rPr>
              <a:t/>
            </a:r>
            <a:br>
              <a:rPr lang="ru-RU" sz="3200" dirty="0">
                <a:solidFill>
                  <a:srgbClr val="FF0000"/>
                </a:solidFill>
              </a:rPr>
            </a:br>
            <a:r>
              <a:rPr lang="ru-RU" sz="3200" b="1" dirty="0">
                <a:solidFill>
                  <a:srgbClr val="FF0000"/>
                </a:solidFill>
              </a:rPr>
              <a:t>Реальность, реорганизация </a:t>
            </a:r>
            <a:r>
              <a:rPr lang="ru-RU" sz="3200" b="1" dirty="0" smtClean="0">
                <a:solidFill>
                  <a:srgbClr val="FF0000"/>
                </a:solidFill>
              </a:rPr>
              <a:t>и восстановление</a:t>
            </a:r>
            <a:r>
              <a:rPr lang="ru-RU" sz="3200" dirty="0">
                <a:solidFill>
                  <a:srgbClr val="FF0000"/>
                </a:solidFill>
              </a:rPr>
              <a:t/>
            </a:r>
            <a:br>
              <a:rPr lang="ru-RU" sz="3200" dirty="0">
                <a:solidFill>
                  <a:srgbClr val="FF0000"/>
                </a:solidFill>
              </a:rPr>
            </a:b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Признаки </a:t>
            </a:r>
            <a:r>
              <a:rPr lang="ru-RU" b="1" dirty="0">
                <a:solidFill>
                  <a:srgbClr val="FF0000"/>
                </a:solidFill>
              </a:rPr>
              <a:t>восстановления. </a:t>
            </a:r>
            <a:r>
              <a:rPr lang="ru-RU" dirty="0"/>
              <a:t>Процесс горя подходит к </a:t>
            </a:r>
            <a:r>
              <a:rPr lang="ru-RU" dirty="0" smtClean="0"/>
              <a:t>своему концу, когда </a:t>
            </a:r>
            <a:r>
              <a:rPr lang="ru-RU" dirty="0"/>
              <a:t>имеются следующие признаки: 1) болезненное принятие реальности смерти, 2)  реорганизация жизни в новых обстоятельствах, 3) восстановление обычных  взаимоотношений и деятельности. Эти краеугольные камни обозначают  преодоление горечи утраты. Ваш ребенок движется в </a:t>
            </a:r>
            <a:r>
              <a:rPr lang="ru-RU" dirty="0" smtClean="0"/>
              <a:t>правильном направлении</a:t>
            </a:r>
            <a:r>
              <a:rPr lang="ru-RU" dirty="0"/>
              <a:t>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Особые </a:t>
            </a:r>
            <a:r>
              <a:rPr lang="ru-RU" b="1" dirty="0">
                <a:solidFill>
                  <a:srgbClr val="FF0000"/>
                </a:solidFill>
              </a:rPr>
              <a:t>случаи способствуют возобновлению </a:t>
            </a:r>
            <a:r>
              <a:rPr lang="ru-RU" b="1" dirty="0" smtClean="0">
                <a:solidFill>
                  <a:srgbClr val="FF0000"/>
                </a:solidFill>
              </a:rPr>
              <a:t>переживания горя</a:t>
            </a:r>
            <a:r>
              <a:rPr lang="ru-RU" b="1" dirty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 smtClean="0"/>
              <a:t> Дни </a:t>
            </a:r>
            <a:r>
              <a:rPr lang="ru-RU" dirty="0"/>
              <a:t>рождения, праздники, годовщина смерти возвращают горе назад. Это  естественная и предсказуемая часть процесса горя для каждого члена семьи, и  эти случаи должны рассматриваться как возможность для вас и вашего ребенка  проявить свои мысли и чувства. Вы можете запланировать что-то особенное и  память о том, </a:t>
            </a:r>
            <a:r>
              <a:rPr lang="ru-RU" dirty="0" smtClean="0"/>
              <a:t>кто умер</a:t>
            </a:r>
            <a:r>
              <a:rPr lang="ru-RU" dirty="0"/>
              <a:t>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Трудно </a:t>
            </a:r>
            <a:r>
              <a:rPr lang="ru-RU" b="1" dirty="0">
                <a:solidFill>
                  <a:srgbClr val="FF0000"/>
                </a:solidFill>
              </a:rPr>
              <a:t>пережить “первые дни”. </a:t>
            </a:r>
            <a:r>
              <a:rPr lang="ru-RU" dirty="0"/>
              <a:t>Первый день рождения</a:t>
            </a:r>
            <a:r>
              <a:rPr lang="ru-RU" dirty="0" smtClean="0"/>
              <a:t>, первая годовщина </a:t>
            </a:r>
            <a:r>
              <a:rPr lang="ru-RU" dirty="0"/>
              <a:t>смерти всегда бывают самыми тяжелыми вехами для вас и </a:t>
            </a:r>
            <a:r>
              <a:rPr lang="ru-RU" dirty="0" smtClean="0"/>
              <a:t>вашего ребенка</a:t>
            </a:r>
            <a:r>
              <a:rPr lang="ru-RU" dirty="0"/>
              <a:t>.</a:t>
            </a:r>
          </a:p>
          <a:p>
            <a:r>
              <a:rPr lang="ru-RU" u="sng" dirty="0" smtClean="0">
                <a:solidFill>
                  <a:srgbClr val="FF0000"/>
                </a:solidFill>
              </a:rPr>
              <a:t>Ваш </a:t>
            </a:r>
            <a:r>
              <a:rPr lang="ru-RU" u="sng" dirty="0">
                <a:solidFill>
                  <a:srgbClr val="FF0000"/>
                </a:solidFill>
              </a:rPr>
              <a:t>ребенок всегда будет помнить мать или отца. </a:t>
            </a:r>
            <a:r>
              <a:rPr lang="ru-RU" dirty="0"/>
              <a:t>Время от </a:t>
            </a:r>
            <a:r>
              <a:rPr lang="ru-RU" dirty="0" smtClean="0"/>
              <a:t>времени ему нужно  </a:t>
            </a:r>
            <a:r>
              <a:rPr lang="ru-RU" dirty="0"/>
              <a:t>будет поделиться этими воспоминаниями, а также другими своими мыслями и  чувствами.</a:t>
            </a:r>
          </a:p>
        </p:txBody>
      </p:sp>
    </p:spTree>
    <p:extLst>
      <p:ext uri="{BB962C8B-B14F-4D97-AF65-F5344CB8AC3E}">
        <p14:creationId xmlns:p14="http://schemas.microsoft.com/office/powerpoint/2010/main" val="3012056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800" dirty="0">
                <a:latin typeface="Times New Roman"/>
                <a:cs typeface="Times New Roman"/>
              </a:rPr>
              <a:t>В настоящее время исследователи выделяют четыре фазы процесса </a:t>
            </a:r>
            <a:r>
              <a:rPr lang="ru-RU" sz="2800" dirty="0" err="1">
                <a:latin typeface="Times New Roman"/>
                <a:cs typeface="Times New Roman"/>
              </a:rPr>
              <a:t>горевания</a:t>
            </a:r>
            <a:r>
              <a:rPr lang="ru-RU" sz="2800" dirty="0" smtClean="0">
                <a:latin typeface="Times New Roman"/>
                <a:cs typeface="Times New Roman"/>
              </a:rPr>
              <a:t>:</a:t>
            </a:r>
            <a:endParaRPr lang="ru-RU" sz="2800" dirty="0">
              <a:latin typeface="Times New Roman"/>
              <a:cs typeface="Times New Roman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/>
              <a:t>	</a:t>
            </a:r>
            <a:r>
              <a:rPr lang="ru-RU" dirty="0">
                <a:latin typeface="Times New Roman"/>
                <a:cs typeface="Times New Roman"/>
              </a:rPr>
              <a:t>	1. Фаза оцепенения. </a:t>
            </a:r>
          </a:p>
          <a:p>
            <a:pPr marL="0" indent="0" algn="ctr">
              <a:buNone/>
            </a:pPr>
            <a:r>
              <a:rPr lang="ru-RU" dirty="0">
                <a:latin typeface="Times New Roman"/>
                <a:cs typeface="Times New Roman"/>
              </a:rPr>
              <a:t>		2. Фаза тоски по утраченному (фаза поиска). </a:t>
            </a:r>
          </a:p>
          <a:p>
            <a:pPr marL="0" indent="0" algn="ctr">
              <a:buNone/>
            </a:pPr>
            <a:r>
              <a:rPr lang="ru-RU" dirty="0">
                <a:latin typeface="Times New Roman"/>
                <a:cs typeface="Times New Roman"/>
              </a:rPr>
              <a:t>		3. Дезорганизация (фаза острого горя). </a:t>
            </a:r>
          </a:p>
          <a:p>
            <a:pPr marL="0" indent="0" algn="ctr">
              <a:buNone/>
            </a:pPr>
            <a:r>
              <a:rPr lang="ru-RU" dirty="0">
                <a:latin typeface="Times New Roman"/>
                <a:cs typeface="Times New Roman"/>
              </a:rPr>
              <a:t>		4. Реорганизация (фаза острых толчков и реорганизаций). 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8494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/>
                <a:cs typeface="Times New Roman"/>
              </a:rPr>
              <a:t>Задачи горя:</a:t>
            </a:r>
            <a:endParaRPr lang="ru-RU" dirty="0">
              <a:latin typeface="Times New Roman"/>
              <a:cs typeface="Times New Roman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5517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Дж. Вильям </a:t>
            </a:r>
            <a:r>
              <a:rPr lang="ru-RU" dirty="0" err="1"/>
              <a:t>Ворден</a:t>
            </a:r>
            <a:r>
              <a:rPr lang="ru-RU" dirty="0"/>
              <a:t> в книге «Консультирование и терапия горя» предлагает работать с горем через четыре задачи, которые должны быть выполнены горюющим при нормальном течении горя: </a:t>
            </a:r>
          </a:p>
          <a:p>
            <a:pPr>
              <a:buFont typeface="Arial"/>
              <a:buChar char="•"/>
            </a:pPr>
            <a:r>
              <a:rPr lang="ru-RU" dirty="0"/>
              <a:t>признать факт потери;</a:t>
            </a:r>
          </a:p>
          <a:p>
            <a:pPr>
              <a:buFont typeface="Arial"/>
              <a:buChar char="•"/>
            </a:pPr>
            <a:r>
              <a:rPr lang="ru-RU" dirty="0"/>
              <a:t>пережить боль потери;</a:t>
            </a:r>
          </a:p>
          <a:p>
            <a:pPr>
              <a:buFont typeface="Arial"/>
              <a:buChar char="•"/>
            </a:pPr>
            <a:r>
              <a:rPr lang="ru-RU" dirty="0"/>
              <a:t>наладить окружение, в котором ощущается отсутствие умершего;</a:t>
            </a:r>
          </a:p>
          <a:p>
            <a:pPr>
              <a:buFont typeface="Arial"/>
              <a:buChar char="•"/>
            </a:pPr>
            <a:r>
              <a:rPr lang="ru-RU" dirty="0"/>
              <a:t>выстроить новое отношение к умершему и продолжать жить.</a:t>
            </a:r>
          </a:p>
        </p:txBody>
      </p:sp>
    </p:spTree>
    <p:extLst>
      <p:ext uri="{BB962C8B-B14F-4D97-AF65-F5344CB8AC3E}">
        <p14:creationId xmlns:p14="http://schemas.microsoft.com/office/powerpoint/2010/main" val="2069071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71864"/>
          </a:xfrm>
        </p:spPr>
        <p:txBody>
          <a:bodyPr/>
          <a:lstStyle/>
          <a:p>
            <a:pPr marL="0" indent="0">
              <a:buNone/>
            </a:pPr>
            <a:endParaRPr lang="ru-RU" dirty="0">
              <a:latin typeface="Times New Roman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Изображение 3" descr="Cepj5BVXIAQG4Fq.jpg-larg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389" y="692696"/>
            <a:ext cx="7057011" cy="5733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4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5212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latin typeface="Times New Roman"/>
                <a:cs typeface="Times New Roman"/>
              </a:rPr>
              <a:t>5 стадий </a:t>
            </a:r>
            <a:r>
              <a:rPr lang="ru-RU" sz="4000" dirty="0">
                <a:latin typeface="Times New Roman"/>
                <a:cs typeface="Times New Roman"/>
              </a:rPr>
              <a:t>переживания горя </a:t>
            </a:r>
            <a:r>
              <a:rPr lang="ru-RU" sz="4000" dirty="0" smtClean="0">
                <a:latin typeface="Times New Roman"/>
                <a:cs typeface="Times New Roman"/>
              </a:rPr>
              <a:t/>
            </a:r>
            <a:br>
              <a:rPr lang="ru-RU" sz="4000" dirty="0" smtClean="0">
                <a:latin typeface="Times New Roman"/>
                <a:cs typeface="Times New Roman"/>
              </a:rPr>
            </a:br>
            <a:r>
              <a:rPr lang="ru-RU" sz="4000" dirty="0" smtClean="0">
                <a:latin typeface="Times New Roman"/>
                <a:cs typeface="Times New Roman"/>
              </a:rPr>
              <a:t>(</a:t>
            </a:r>
            <a:r>
              <a:rPr lang="ru-RU" sz="4000" dirty="0">
                <a:latin typeface="Times New Roman"/>
                <a:cs typeface="Times New Roman"/>
              </a:rPr>
              <a:t>по </a:t>
            </a:r>
            <a:r>
              <a:rPr lang="ru-RU" sz="4000" dirty="0" smtClean="0">
                <a:latin typeface="Times New Roman"/>
                <a:cs typeface="Times New Roman"/>
              </a:rPr>
              <a:t>Элизабет  </a:t>
            </a:r>
            <a:r>
              <a:rPr lang="ru-RU" sz="4000" dirty="0" err="1" smtClean="0">
                <a:latin typeface="Times New Roman"/>
                <a:cs typeface="Times New Roman"/>
              </a:rPr>
              <a:t>Кюблер</a:t>
            </a:r>
            <a:r>
              <a:rPr lang="ru-RU" sz="4000" dirty="0" smtClean="0">
                <a:latin typeface="Times New Roman"/>
                <a:cs typeface="Times New Roman"/>
              </a:rPr>
              <a:t>-Росс, 1969г.)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56584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i="1" dirty="0">
                <a:latin typeface="Times New Roman"/>
                <a:cs typeface="Times New Roman"/>
              </a:rPr>
              <a:t>		Отрицание</a:t>
            </a:r>
            <a:r>
              <a:rPr lang="ru-RU" dirty="0">
                <a:latin typeface="Times New Roman"/>
                <a:cs typeface="Times New Roman"/>
              </a:rPr>
              <a:t>. Когда человек узнаёт о потере, он переживает шок. Непонимание, несогласие, неверие в то, что это произошло именно с ним ( «Это какая-то ошибка», «Не может быть,» «Это сон» ). Отрицание случившегося факта – это отчаянная попытка защититься от реальности, сохранить прежнюю жизнь и свой покой.</a:t>
            </a:r>
          </a:p>
          <a:p>
            <a:pPr marL="514350" indent="-514350">
              <a:buFont typeface="+mj-lt"/>
              <a:buAutoNum type="arabicPeriod"/>
            </a:pPr>
            <a:r>
              <a:rPr lang="ru-RU" i="1" dirty="0">
                <a:latin typeface="Times New Roman"/>
                <a:cs typeface="Times New Roman"/>
              </a:rPr>
              <a:t>		Гнев, агрессия</a:t>
            </a:r>
            <a:r>
              <a:rPr lang="ru-RU" dirty="0">
                <a:latin typeface="Times New Roman"/>
                <a:cs typeface="Times New Roman"/>
              </a:rPr>
              <a:t>. Сильное чувство гнева – это реакция на разрушение того, что было важно и дорого; неуёмное желание наказать того, кто к этому разрушению причастен.</a:t>
            </a:r>
          </a:p>
          <a:p>
            <a:pPr marL="514350" indent="-514350">
              <a:buFont typeface="+mj-lt"/>
              <a:buAutoNum type="arabicPeriod"/>
            </a:pPr>
            <a:r>
              <a:rPr lang="ru-RU" i="1" dirty="0">
                <a:latin typeface="Times New Roman"/>
                <a:cs typeface="Times New Roman"/>
              </a:rPr>
              <a:t>		Торг или желание договориться</a:t>
            </a:r>
            <a:r>
              <a:rPr lang="ru-RU" dirty="0">
                <a:latin typeface="Times New Roman"/>
                <a:cs typeface="Times New Roman"/>
              </a:rPr>
              <a:t>. Когда гнев, агрессия не даёт желаемых результатов, человек старается найти пути возвращения к прошлому, ищет то, что могло бы изменить случившееся, исправить непоправимое.</a:t>
            </a:r>
          </a:p>
          <a:p>
            <a:pPr marL="514350" indent="-514350">
              <a:buFont typeface="+mj-lt"/>
              <a:buAutoNum type="arabicPeriod"/>
            </a:pPr>
            <a:r>
              <a:rPr lang="ru-RU" i="1" dirty="0">
                <a:latin typeface="Times New Roman"/>
                <a:cs typeface="Times New Roman"/>
              </a:rPr>
              <a:t>		Депрессия</a:t>
            </a:r>
            <a:r>
              <a:rPr lang="ru-RU" dirty="0">
                <a:latin typeface="Times New Roman"/>
                <a:cs typeface="Times New Roman"/>
              </a:rPr>
              <a:t>. На данной стадии человек впадает в уныние: ему не хочется никого видеть, ни с кем разговаривать, ничего не хочется делать. Мысли о будущем только в мрачном свете, понимание полной безнадёжности. Депрессивное состояние может перейти в клиническую депрессию, если близкие люди ему не помогут, либо он сам не поймёт, что эту душевную боль и горе нужно прожить и пережить.</a:t>
            </a:r>
          </a:p>
          <a:p>
            <a:pPr marL="514350" indent="-514350">
              <a:buFont typeface="+mj-lt"/>
              <a:buAutoNum type="arabicPeriod"/>
            </a:pPr>
            <a:r>
              <a:rPr lang="ru-RU" i="1" dirty="0">
                <a:latin typeface="Times New Roman"/>
                <a:cs typeface="Times New Roman"/>
              </a:rPr>
              <a:t>		Принятие</a:t>
            </a:r>
            <a:r>
              <a:rPr lang="ru-RU" dirty="0">
                <a:latin typeface="Times New Roman"/>
                <a:cs typeface="Times New Roman"/>
              </a:rPr>
              <a:t>. Каким бы не было сильным горе, приходит время, когда человек начинает осознавать и принимать новую реальность, понимать, что это неизбежно и с этим надо продолжать жить. Начинает контролировать ситуацию и принимать новые </a:t>
            </a:r>
            <a:r>
              <a:rPr lang="ru-RU" dirty="0" smtClean="0">
                <a:latin typeface="Times New Roman"/>
                <a:cs typeface="Times New Roman"/>
              </a:rPr>
              <a:t>решения</a:t>
            </a:r>
            <a:endParaRPr lang="ru-RU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06779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7592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b="1" dirty="0">
                <a:latin typeface="Times New Roman"/>
                <a:cs typeface="Times New Roman"/>
              </a:rPr>
              <a:t>6. Смысл (Д. </a:t>
            </a:r>
            <a:r>
              <a:rPr lang="ru-RU" sz="2400" b="1" dirty="0" err="1">
                <a:latin typeface="Times New Roman"/>
                <a:cs typeface="Times New Roman"/>
              </a:rPr>
              <a:t>Кесслер</a:t>
            </a:r>
            <a:r>
              <a:rPr lang="ru-RU" sz="2400" b="1" dirty="0">
                <a:latin typeface="Times New Roman"/>
                <a:cs typeface="Times New Roman"/>
              </a:rPr>
              <a:t>):  </a:t>
            </a:r>
            <a:r>
              <a:rPr lang="ru-RU" sz="2400" dirty="0">
                <a:latin typeface="Times New Roman"/>
                <a:cs typeface="Times New Roman"/>
              </a:rPr>
              <a:t>стадия обретения надежды и новых смыслов жизни. 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/>
                <a:cs typeface="Times New Roman"/>
              </a:rPr>
              <a:t>Каждому, кто испытывает подобные переживания необходимо знать, что все реакции вполне естественны, и что со временем горе уменьшится и пройдет. Однако вовсе не всем, кто скорбит, придется проходить все эти стадии - и это тоже нормально. Вопреки распространенному мнению, человеку не нужно переживать каждую стадию работы горя, чтобы исцелиться</a:t>
            </a:r>
            <a:r>
              <a:rPr lang="ru-RU" sz="2400" dirty="0" smtClean="0">
                <a:latin typeface="Times New Roman"/>
                <a:cs typeface="Times New Roman"/>
              </a:rPr>
              <a:t>.</a:t>
            </a:r>
          </a:p>
          <a:p>
            <a:pPr marL="0" indent="0" algn="just">
              <a:buNone/>
            </a:pPr>
            <a:endParaRPr lang="ru-RU" sz="2400" dirty="0">
              <a:latin typeface="Times New Roman"/>
              <a:cs typeface="Times New Roman"/>
            </a:endParaRPr>
          </a:p>
        </p:txBody>
      </p:sp>
      <p:pic>
        <p:nvPicPr>
          <p:cNvPr id="4" name="Изображение 3" descr="grief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933056"/>
            <a:ext cx="8208912" cy="2650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569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59896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b="1" dirty="0">
                <a:latin typeface="Times New Roman"/>
                <a:cs typeface="Times New Roman"/>
              </a:rPr>
              <a:t>Искаженные реакции горя.</a:t>
            </a:r>
            <a:r>
              <a:rPr lang="ru-RU" dirty="0">
                <a:latin typeface="Times New Roman"/>
                <a:cs typeface="Times New Roman"/>
              </a:rPr>
              <a:t> Потери являются неотъемлемой частью жизни практически каждого человека. Однако тяжелые утраты могут разрушать защитные иллюзии контроля и безопасности жизни, размывать личные границы, что приводит к трансформации процесса переживания горя в развитие болезни: К таким вариантам относятся:</a:t>
            </a:r>
          </a:p>
          <a:p>
            <a:pPr algn="just"/>
            <a:r>
              <a:rPr lang="ru-RU" dirty="0" err="1">
                <a:latin typeface="Times New Roman"/>
                <a:cs typeface="Times New Roman"/>
              </a:rPr>
              <a:t>Гиперактивность</a:t>
            </a:r>
            <a:r>
              <a:rPr lang="ru-RU" dirty="0">
                <a:latin typeface="Times New Roman"/>
                <a:cs typeface="Times New Roman"/>
              </a:rPr>
              <a:t>, поиск острых ощущений и риска, иногда вплоть до смертельного.</a:t>
            </a:r>
          </a:p>
          <a:p>
            <a:pPr algn="just"/>
            <a:r>
              <a:rPr lang="ru-RU" dirty="0">
                <a:latin typeface="Times New Roman"/>
                <a:cs typeface="Times New Roman"/>
              </a:rPr>
              <a:t>Появление симптомов заболевания, повторение опасных ситуаций, которые привели к гибели значимого человека.</a:t>
            </a:r>
          </a:p>
          <a:p>
            <a:pPr algn="just"/>
            <a:r>
              <a:rPr lang="ru-RU" dirty="0">
                <a:latin typeface="Times New Roman"/>
                <a:cs typeface="Times New Roman"/>
              </a:rPr>
              <a:t>Появление психосоматических заболеваний (астма, язвенная болезнь, гипертоническая болезнь, неспецифический язвенный колит, опухоли, сахарный диабет).</a:t>
            </a:r>
          </a:p>
          <a:p>
            <a:pPr algn="just"/>
            <a:r>
              <a:rPr lang="ru-RU" dirty="0">
                <a:latin typeface="Times New Roman"/>
                <a:cs typeface="Times New Roman"/>
              </a:rPr>
              <a:t>Социальная изоляция, агрессивность, </a:t>
            </a:r>
            <a:r>
              <a:rPr lang="ru-RU" dirty="0" err="1">
                <a:latin typeface="Times New Roman"/>
                <a:cs typeface="Times New Roman"/>
              </a:rPr>
              <a:t>паранойальные</a:t>
            </a:r>
            <a:r>
              <a:rPr lang="ru-RU" dirty="0">
                <a:latin typeface="Times New Roman"/>
                <a:cs typeface="Times New Roman"/>
              </a:rPr>
              <a:t> тенденции.</a:t>
            </a:r>
          </a:p>
          <a:p>
            <a:pPr algn="just"/>
            <a:r>
              <a:rPr lang="ru-RU" dirty="0" err="1">
                <a:latin typeface="Times New Roman"/>
                <a:cs typeface="Times New Roman"/>
              </a:rPr>
              <a:t>Саморазрушающее</a:t>
            </a:r>
            <a:r>
              <a:rPr lang="ru-RU" dirty="0">
                <a:latin typeface="Times New Roman"/>
                <a:cs typeface="Times New Roman"/>
              </a:rPr>
              <a:t> поведение, самонаказание с выходом в </a:t>
            </a:r>
            <a:r>
              <a:rPr lang="ru-RU" dirty="0" err="1">
                <a:latin typeface="Times New Roman"/>
                <a:cs typeface="Times New Roman"/>
              </a:rPr>
              <a:t>ажитированную</a:t>
            </a:r>
            <a:r>
              <a:rPr lang="ru-RU" dirty="0">
                <a:latin typeface="Times New Roman"/>
                <a:cs typeface="Times New Roman"/>
              </a:rPr>
              <a:t> депрессию с риском суицида.</a:t>
            </a:r>
          </a:p>
          <a:p>
            <a:pPr algn="just"/>
            <a:r>
              <a:rPr lang="ru-RU" dirty="0">
                <a:latin typeface="Times New Roman"/>
                <a:cs typeface="Times New Roman"/>
              </a:rPr>
              <a:t>Конфликтное (преувеличенное) горе. Чаще всего характеризуется искажением в сторону усиления чувств вины и гнева, способных образовывать патологический замкнутый круг реагирования, не позволяющий переработать утрату. Выход из состояния вероятен в стадию эйфории, перетекающую в депрессию.</a:t>
            </a:r>
          </a:p>
          <a:p>
            <a:pPr marL="0" indent="0">
              <a:buNone/>
            </a:pPr>
            <a:endParaRPr lang="ru-RU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36623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Что отличает детское горе?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(по материалам </a:t>
            </a:r>
            <a:r>
              <a:rPr lang="ru-RU" sz="4000" dirty="0" err="1" smtClean="0">
                <a:solidFill>
                  <a:srgbClr val="FF0000"/>
                </a:solidFill>
              </a:rPr>
              <a:t>Н.Борисовой</a:t>
            </a:r>
            <a:r>
              <a:rPr lang="ru-RU" sz="4000" dirty="0" smtClean="0">
                <a:solidFill>
                  <a:srgbClr val="FF0000"/>
                </a:solidFill>
              </a:rPr>
              <a:t>)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1136" y="1935163"/>
            <a:ext cx="6561727" cy="4389437"/>
          </a:xfrm>
        </p:spPr>
      </p:pic>
    </p:spTree>
    <p:extLst>
      <p:ext uri="{BB962C8B-B14F-4D97-AF65-F5344CB8AC3E}">
        <p14:creationId xmlns:p14="http://schemas.microsoft.com/office/powerpoint/2010/main" val="408736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581</TotalTime>
  <Words>2112</Words>
  <Application>Microsoft Office PowerPoint</Application>
  <PresentationFormat>Экран (4:3)</PresentationFormat>
  <Paragraphs>114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2" baseType="lpstr">
      <vt:lpstr>Arial</vt:lpstr>
      <vt:lpstr>Calibri</vt:lpstr>
      <vt:lpstr>Constantia</vt:lpstr>
      <vt:lpstr>Times New Roman</vt:lpstr>
      <vt:lpstr>Wingdings</vt:lpstr>
      <vt:lpstr>Wingdings 2</vt:lpstr>
      <vt:lpstr>Поток</vt:lpstr>
      <vt:lpstr>Опыт практической работы с ребенком,  пережившим утрату</vt:lpstr>
      <vt:lpstr>Основные понятия:</vt:lpstr>
      <vt:lpstr>В настоящее время исследователи выделяют четыре фазы процесса горевания:</vt:lpstr>
      <vt:lpstr>Задачи горя:</vt:lpstr>
      <vt:lpstr>Презентация PowerPoint</vt:lpstr>
      <vt:lpstr>5 стадий переживания горя  (по Элизабет  Кюблер-Росс, 1969г.)</vt:lpstr>
      <vt:lpstr>Презентация PowerPoint</vt:lpstr>
      <vt:lpstr>Презентация PowerPoint</vt:lpstr>
      <vt:lpstr>Что отличает детское горе? (по материалам Н.Борисовой)</vt:lpstr>
      <vt:lpstr>Малыш. От рождения до 2 лет</vt:lpstr>
      <vt:lpstr>Рекомендации</vt:lpstr>
      <vt:lpstr>Дошкольный возраст От 3 до 5 лет</vt:lpstr>
      <vt:lpstr>Презентация PowerPoint</vt:lpstr>
      <vt:lpstr>Презентация PowerPoint</vt:lpstr>
      <vt:lpstr>Обычные изменения в поведении. </vt:lpstr>
      <vt:lpstr>МЛАДШИЕ ШКОЛЬНИКИ Возраст от 6 до 10лет</vt:lpstr>
      <vt:lpstr>Рекомендации родственникам:</vt:lpstr>
      <vt:lpstr>Быть внимательным к тем проявлениям горя,  которые наблюдаются в школе:</vt:lpstr>
      <vt:lpstr>Когда нужна помощь психолога? Рекомендации родственникам.</vt:lpstr>
      <vt:lpstr>СРЕДНИЙ ШКОЛЬНЫЙ И ПОДРОСТКОВЫЙ  ВОЗРАСТ от 10 до 18 лет</vt:lpstr>
      <vt:lpstr>Презентация PowerPoint</vt:lpstr>
      <vt:lpstr>Могут быть изменения в поведении.</vt:lpstr>
      <vt:lpstr>Срочная помощь. Рекомендации родственникам.</vt:lpstr>
      <vt:lpstr>ЮНОШИ И ДЕВУШКИ Возраст от 18 и старше</vt:lpstr>
      <vt:lpstr>    ПРИСПОСОБЛЕНИЕ К СЛУЧИВШЕМУСЯ Реальность, реорганизация и восстановление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User</cp:lastModifiedBy>
  <cp:revision>43</cp:revision>
  <dcterms:created xsi:type="dcterms:W3CDTF">2017-05-18T09:56:32Z</dcterms:created>
  <dcterms:modified xsi:type="dcterms:W3CDTF">2023-06-13T21:54:09Z</dcterms:modified>
</cp:coreProperties>
</file>