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8" r:id="rId1"/>
  </p:sldMasterIdLst>
  <p:notesMasterIdLst>
    <p:notesMasterId r:id="rId12"/>
  </p:notesMasterIdLst>
  <p:sldIdLst>
    <p:sldId id="266" r:id="rId2"/>
    <p:sldId id="265" r:id="rId3"/>
    <p:sldId id="257" r:id="rId4"/>
    <p:sldId id="260" r:id="rId5"/>
    <p:sldId id="258" r:id="rId6"/>
    <p:sldId id="268" r:id="rId7"/>
    <p:sldId id="261" r:id="rId8"/>
    <p:sldId id="262" r:id="rId9"/>
    <p:sldId id="263" r:id="rId10"/>
    <p:sldId id="264" r:id="rId11"/>
  </p:sldIdLst>
  <p:sldSz cx="15621000" cy="1016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60"/>
  </p:normalViewPr>
  <p:slideViewPr>
    <p:cSldViewPr snapToGrid="0">
      <p:cViewPr varScale="1">
        <p:scale>
          <a:sx n="41" d="100"/>
          <a:sy n="41" d="100"/>
        </p:scale>
        <p:origin x="24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0" y="685800"/>
            <a:ext cx="52705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408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793750" y="685800"/>
            <a:ext cx="52705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6572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53758" y="2649561"/>
            <a:ext cx="10712825" cy="3108483"/>
          </a:xfrm>
        </p:spPr>
        <p:txBody>
          <a:bodyPr anchor="b">
            <a:noAutofit/>
          </a:bodyPr>
          <a:lstStyle>
            <a:lvl1pPr algn="ctr">
              <a:defRPr sz="8889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3632" y="5861156"/>
            <a:ext cx="8753081" cy="1609240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667"/>
            </a:lvl1pPr>
            <a:lvl2pPr marL="508006" indent="0" algn="ctr">
              <a:buNone/>
              <a:defRPr sz="2222"/>
            </a:lvl2pPr>
            <a:lvl3pPr marL="1016013" indent="0" algn="ctr">
              <a:buNone/>
              <a:defRPr sz="2000"/>
            </a:lvl3pPr>
            <a:lvl4pPr marL="1524019" indent="0" algn="ctr">
              <a:buNone/>
              <a:defRPr sz="1778"/>
            </a:lvl4pPr>
            <a:lvl5pPr marL="2032025" indent="0" algn="ctr">
              <a:buNone/>
              <a:defRPr sz="1778"/>
            </a:lvl5pPr>
            <a:lvl6pPr marL="2540032" indent="0" algn="ctr">
              <a:buNone/>
              <a:defRPr sz="1778"/>
            </a:lvl6pPr>
            <a:lvl7pPr marL="3048038" indent="0" algn="ctr">
              <a:buNone/>
              <a:defRPr sz="1778"/>
            </a:lvl7pPr>
            <a:lvl8pPr marL="3556044" indent="0" algn="ctr">
              <a:buNone/>
              <a:defRPr sz="1778"/>
            </a:lvl8pPr>
            <a:lvl9pPr marL="4064051" indent="0" algn="ctr">
              <a:buNone/>
              <a:defRPr sz="1778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64600" y="9560572"/>
            <a:ext cx="2060178" cy="59942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10821" y="9560572"/>
            <a:ext cx="8998702" cy="599428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595563" y="9560572"/>
            <a:ext cx="2045249" cy="599428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964599" y="1102918"/>
            <a:ext cx="13676215" cy="7925439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82265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7362" y="3400780"/>
            <a:ext cx="12301538" cy="529166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60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54695" y="924676"/>
            <a:ext cx="2547040" cy="776776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7363" y="924676"/>
            <a:ext cx="9779397" cy="776776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328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Заголовок и подзаголовок копия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06218" y="9391745"/>
            <a:ext cx="263992" cy="264322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72499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F080-5E8C-48AD-84E5-6C08B304C14E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6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0189" y="1927943"/>
            <a:ext cx="12316619" cy="4226277"/>
          </a:xfrm>
        </p:spPr>
        <p:txBody>
          <a:bodyPr anchor="b">
            <a:normAutofit/>
          </a:bodyPr>
          <a:lstStyle>
            <a:lvl1pPr algn="r">
              <a:defRPr sz="8889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0189" y="6246412"/>
            <a:ext cx="12316619" cy="1693813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667">
                <a:solidFill>
                  <a:schemeClr val="tx2"/>
                </a:solidFill>
              </a:defRPr>
            </a:lvl1pPr>
            <a:lvl2pPr marL="508006" indent="0">
              <a:buNone/>
              <a:defRPr sz="2222">
                <a:solidFill>
                  <a:schemeClr val="tx1">
                    <a:tint val="75000"/>
                  </a:schemeClr>
                </a:solidFill>
              </a:defRPr>
            </a:lvl2pPr>
            <a:lvl3pPr marL="101601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524019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4pPr>
            <a:lvl5pPr marL="2032025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5pPr>
            <a:lvl6pPr marL="2540032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6pPr>
            <a:lvl7pPr marL="3048038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7pPr>
            <a:lvl8pPr marL="3556044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8pPr>
            <a:lvl9pPr marL="4064051" indent="0">
              <a:buNone/>
              <a:defRPr sz="177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6727" y="9560572"/>
            <a:ext cx="2078712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11151" y="9560572"/>
            <a:ext cx="8998702" cy="599428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595563" y="9560572"/>
            <a:ext cx="2045249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10444702" y="2497262"/>
            <a:ext cx="4196111" cy="6531093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10444702" y="2497262"/>
            <a:ext cx="4196111" cy="6531093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2378428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7362" y="3386668"/>
            <a:ext cx="5698727" cy="5305779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60672" y="3386668"/>
            <a:ext cx="5698727" cy="5305779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725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7362" y="1016000"/>
            <a:ext cx="12301538" cy="220133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7362" y="3467008"/>
            <a:ext cx="5698727" cy="1220610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556" b="0" baseline="0">
                <a:solidFill>
                  <a:schemeClr val="tx2"/>
                </a:solidFill>
              </a:defRPr>
            </a:lvl1pPr>
            <a:lvl2pPr marL="508006" indent="0">
              <a:buNone/>
              <a:defRPr sz="2222" b="1"/>
            </a:lvl2pPr>
            <a:lvl3pPr marL="1016013" indent="0">
              <a:buNone/>
              <a:defRPr sz="2000" b="1"/>
            </a:lvl3pPr>
            <a:lvl4pPr marL="1524019" indent="0">
              <a:buNone/>
              <a:defRPr sz="1778" b="1"/>
            </a:lvl4pPr>
            <a:lvl5pPr marL="2032025" indent="0">
              <a:buNone/>
              <a:defRPr sz="1778" b="1"/>
            </a:lvl5pPr>
            <a:lvl6pPr marL="2540032" indent="0">
              <a:buNone/>
              <a:defRPr sz="1778" b="1"/>
            </a:lvl6pPr>
            <a:lvl7pPr marL="3048038" indent="0">
              <a:buNone/>
              <a:defRPr sz="1778" b="1"/>
            </a:lvl7pPr>
            <a:lvl8pPr marL="3556044" indent="0">
              <a:buNone/>
              <a:defRPr sz="1778" b="1"/>
            </a:lvl8pPr>
            <a:lvl9pPr marL="4064051" indent="0">
              <a:buNone/>
              <a:defRPr sz="177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57363" y="4896605"/>
            <a:ext cx="5698725" cy="379584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60173" y="3481117"/>
            <a:ext cx="5698727" cy="1220610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556" b="0" baseline="0">
                <a:solidFill>
                  <a:schemeClr val="tx2"/>
                </a:solidFill>
              </a:defRPr>
            </a:lvl1pPr>
            <a:lvl2pPr marL="508006" indent="0">
              <a:buNone/>
              <a:defRPr sz="2222" b="1"/>
            </a:lvl2pPr>
            <a:lvl3pPr marL="1016013" indent="0">
              <a:buNone/>
              <a:defRPr sz="2000" b="1"/>
            </a:lvl3pPr>
            <a:lvl4pPr marL="1524019" indent="0">
              <a:buNone/>
              <a:defRPr sz="1778" b="1"/>
            </a:lvl4pPr>
            <a:lvl5pPr marL="2032025" indent="0">
              <a:buNone/>
              <a:defRPr sz="1778" b="1"/>
            </a:lvl5pPr>
            <a:lvl6pPr marL="2540032" indent="0">
              <a:buNone/>
              <a:defRPr sz="1778" b="1"/>
            </a:lvl6pPr>
            <a:lvl7pPr marL="3048038" indent="0">
              <a:buNone/>
              <a:defRPr sz="1778" b="1"/>
            </a:lvl7pPr>
            <a:lvl8pPr marL="3556044" indent="0">
              <a:buNone/>
              <a:defRPr sz="1778" b="1"/>
            </a:lvl8pPr>
            <a:lvl9pPr marL="4064051" indent="0">
              <a:buNone/>
              <a:defRPr sz="177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60173" y="4896605"/>
            <a:ext cx="5698727" cy="379584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78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3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45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557"/>
            <a:ext cx="6795135" cy="1015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497" y="1016000"/>
            <a:ext cx="4940141" cy="3196865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6519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15525" y="1016002"/>
            <a:ext cx="6677978" cy="7667037"/>
          </a:xfrm>
        </p:spPr>
        <p:txBody>
          <a:bodyPr/>
          <a:lstStyle>
            <a:lvl1pPr>
              <a:defRPr sz="2222"/>
            </a:lvl1pPr>
            <a:lvl2pPr>
              <a:defRPr sz="2222"/>
            </a:lvl2pPr>
            <a:lvl3pPr>
              <a:defRPr sz="2000"/>
            </a:lvl3pPr>
            <a:lvl4pPr>
              <a:defRPr sz="2000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7497" y="4231621"/>
            <a:ext cx="4940141" cy="4460824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2222"/>
              </a:spcAft>
              <a:buNone/>
              <a:defRPr sz="2370"/>
            </a:lvl1pPr>
            <a:lvl2pPr marL="508006" indent="0">
              <a:buNone/>
              <a:defRPr sz="1556"/>
            </a:lvl2pPr>
            <a:lvl3pPr marL="1016013" indent="0">
              <a:buNone/>
              <a:defRPr sz="1333"/>
            </a:lvl3pPr>
            <a:lvl4pPr marL="1524019" indent="0">
              <a:buNone/>
              <a:defRPr sz="1111"/>
            </a:lvl4pPr>
            <a:lvl5pPr marL="2032025" indent="0">
              <a:buNone/>
              <a:defRPr sz="1111"/>
            </a:lvl5pPr>
            <a:lvl6pPr marL="2540032" indent="0">
              <a:buNone/>
              <a:defRPr sz="1111"/>
            </a:lvl6pPr>
            <a:lvl7pPr marL="3048038" indent="0">
              <a:buNone/>
              <a:defRPr sz="1111"/>
            </a:lvl7pPr>
            <a:lvl8pPr marL="3556044" indent="0">
              <a:buNone/>
              <a:defRPr sz="1111"/>
            </a:lvl8pPr>
            <a:lvl9pPr marL="4064051" indent="0">
              <a:buNone/>
              <a:defRPr sz="111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27498" y="9560572"/>
            <a:ext cx="1543358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DDF080-5E8C-48AD-84E5-6C08B304C14E}" type="datetimeFigureOut">
              <a:rPr lang="en-US" smtClean="0"/>
              <a:t>6/13/2023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26367" y="9560572"/>
            <a:ext cx="3041271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662774" y="9560572"/>
            <a:ext cx="2045249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795135" y="557"/>
            <a:ext cx="292894" cy="101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6795135" y="557"/>
            <a:ext cx="292894" cy="101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7670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557"/>
            <a:ext cx="6795135" cy="101594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7497" y="1016000"/>
            <a:ext cx="4940141" cy="3196865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6519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088029" y="2"/>
            <a:ext cx="8532971" cy="10159999"/>
          </a:xfrm>
        </p:spPr>
        <p:txBody>
          <a:bodyPr anchor="t">
            <a:normAutofit/>
          </a:bodyPr>
          <a:lstStyle>
            <a:lvl1pPr marL="0" indent="0">
              <a:buNone/>
              <a:defRPr sz="2222"/>
            </a:lvl1pPr>
            <a:lvl2pPr marL="508006" indent="0">
              <a:buNone/>
              <a:defRPr sz="2222"/>
            </a:lvl2pPr>
            <a:lvl3pPr marL="1016013" indent="0">
              <a:buNone/>
              <a:defRPr sz="2222"/>
            </a:lvl3pPr>
            <a:lvl4pPr marL="1524019" indent="0">
              <a:buNone/>
              <a:defRPr sz="2222"/>
            </a:lvl4pPr>
            <a:lvl5pPr marL="2032025" indent="0">
              <a:buNone/>
              <a:defRPr sz="2222"/>
            </a:lvl5pPr>
            <a:lvl6pPr marL="2540032" indent="0">
              <a:buNone/>
              <a:defRPr sz="2222"/>
            </a:lvl6pPr>
            <a:lvl7pPr marL="3048038" indent="0">
              <a:buNone/>
              <a:defRPr sz="2222"/>
            </a:lvl7pPr>
            <a:lvl8pPr marL="3556044" indent="0">
              <a:buNone/>
              <a:defRPr sz="2222"/>
            </a:lvl8pPr>
            <a:lvl9pPr marL="4064051" indent="0">
              <a:buNone/>
              <a:defRPr sz="222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7497" y="4231064"/>
            <a:ext cx="4940141" cy="4461381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2222"/>
              </a:spcAft>
              <a:buNone/>
              <a:defRPr sz="2370"/>
            </a:lvl1pPr>
            <a:lvl2pPr marL="508006" indent="0">
              <a:buNone/>
              <a:defRPr sz="1556"/>
            </a:lvl2pPr>
            <a:lvl3pPr marL="1016013" indent="0">
              <a:buNone/>
              <a:defRPr sz="1333"/>
            </a:lvl3pPr>
            <a:lvl4pPr marL="1524019" indent="0">
              <a:buNone/>
              <a:defRPr sz="1111"/>
            </a:lvl4pPr>
            <a:lvl5pPr marL="2032025" indent="0">
              <a:buNone/>
              <a:defRPr sz="1111"/>
            </a:lvl5pPr>
            <a:lvl6pPr marL="2540032" indent="0">
              <a:buNone/>
              <a:defRPr sz="1111"/>
            </a:lvl6pPr>
            <a:lvl7pPr marL="3048038" indent="0">
              <a:buNone/>
              <a:defRPr sz="1111"/>
            </a:lvl7pPr>
            <a:lvl8pPr marL="3556044" indent="0">
              <a:buNone/>
              <a:defRPr sz="1111"/>
            </a:lvl8pPr>
            <a:lvl9pPr marL="4064051" indent="0">
              <a:buNone/>
              <a:defRPr sz="111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27498" y="9560572"/>
            <a:ext cx="1543358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26367" y="9560572"/>
            <a:ext cx="3041271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2662774" y="9560572"/>
            <a:ext cx="2045249" cy="59942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795135" y="557"/>
            <a:ext cx="292894" cy="101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6795135" y="557"/>
            <a:ext cx="292894" cy="101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97084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57362" y="1016000"/>
            <a:ext cx="12301538" cy="22013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7362" y="3386667"/>
            <a:ext cx="12301538" cy="5305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81770" y="9560572"/>
            <a:ext cx="1543358" cy="599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2" baseline="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07380" y="9560572"/>
            <a:ext cx="8047314" cy="599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82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136944" y="9560572"/>
            <a:ext cx="2045249" cy="5994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82" baseline="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612559" y="557"/>
            <a:ext cx="292894" cy="101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612559" y="557"/>
            <a:ext cx="292894" cy="1016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935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l" defTabSz="1016013" rtl="0" eaLnBrk="1" latinLnBrk="0" hangingPunct="1">
        <a:lnSpc>
          <a:spcPct val="89000"/>
        </a:lnSpc>
        <a:spcBef>
          <a:spcPct val="0"/>
        </a:spcBef>
        <a:buNone/>
        <a:defRPr sz="6519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568967" indent="-568967" algn="l" defTabSz="1016013" rtl="0" eaLnBrk="1" latinLnBrk="0" hangingPunct="1">
        <a:lnSpc>
          <a:spcPct val="94000"/>
        </a:lnSpc>
        <a:spcBef>
          <a:spcPts val="1482"/>
        </a:spcBef>
        <a:spcAft>
          <a:spcPts val="296"/>
        </a:spcAft>
        <a:buFont typeface="Franklin Gothic Book" panose="020B0503020102020204" pitchFamily="34" charset="0"/>
        <a:buChar char="■"/>
        <a:defRPr sz="2963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1354684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–"/>
        <a:defRPr sz="2963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2032025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■"/>
        <a:defRPr sz="2667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2709367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–"/>
        <a:defRPr sz="2667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386709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■"/>
        <a:defRPr sz="237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4064051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–"/>
        <a:defRPr sz="237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4741393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■"/>
        <a:defRPr sz="2074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5418734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–"/>
        <a:defRPr sz="2074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6096076" indent="-568967" algn="l" defTabSz="1016013" rtl="0" eaLnBrk="1" latinLnBrk="0" hangingPunct="1">
        <a:lnSpc>
          <a:spcPct val="94000"/>
        </a:lnSpc>
        <a:spcBef>
          <a:spcPts val="741"/>
        </a:spcBef>
        <a:spcAft>
          <a:spcPts val="296"/>
        </a:spcAft>
        <a:buFont typeface="Franklin Gothic Book" panose="020B0503020102020204" pitchFamily="34" charset="0"/>
        <a:buChar char="■"/>
        <a:defRPr sz="2074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8006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6013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4019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2025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0032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48038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56044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64051" algn="l" defTabSz="101601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2358" y="3792561"/>
            <a:ext cx="10712825" cy="3108483"/>
          </a:xfrm>
        </p:spPr>
        <p:txBody>
          <a:bodyPr>
            <a:noAutofit/>
          </a:bodyPr>
          <a:lstStyle/>
          <a:p>
            <a:r>
              <a:rPr lang="ru-RU" sz="7200" dirty="0"/>
              <a:t>Ответственность подростка: за что он может отвечать и как развить в нем это.</a:t>
            </a:r>
          </a:p>
        </p:txBody>
      </p:sp>
    </p:spTree>
    <p:extLst>
      <p:ext uri="{BB962C8B-B14F-4D97-AF65-F5344CB8AC3E}">
        <p14:creationId xmlns:p14="http://schemas.microsoft.com/office/powerpoint/2010/main" val="145736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9880" y="9392434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47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55" name="Заголовок…"/>
          <p:cNvSpPr txBox="1"/>
          <p:nvPr/>
        </p:nvSpPr>
        <p:spPr>
          <a:xfrm>
            <a:off x="1156767" y="665959"/>
            <a:ext cx="13703769" cy="116209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/>
                </a:solidFill>
              </a:rPr>
              <a:t>Что способствует формированию ответственности у подростков?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56" name="Вставьте сюда, пожалуйста, свой текст"/>
          <p:cNvSpPr txBox="1"/>
          <p:nvPr/>
        </p:nvSpPr>
        <p:spPr>
          <a:xfrm>
            <a:off x="1156767" y="2318070"/>
            <a:ext cx="14782022" cy="637410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just">
              <a:lnSpc>
                <a:spcPct val="200000"/>
              </a:lnSpc>
            </a:pPr>
            <a:r>
              <a:rPr lang="ru-RU" sz="3000" dirty="0"/>
              <a:t>7. Передача власти по мере взросления </a:t>
            </a:r>
          </a:p>
          <a:p>
            <a:pPr algn="just">
              <a:lnSpc>
                <a:spcPct val="200000"/>
              </a:lnSpc>
            </a:pPr>
            <a:r>
              <a:rPr lang="ru-RU" sz="3000" dirty="0"/>
              <a:t>8. Поддержка в процессе решения проблемных задач </a:t>
            </a:r>
          </a:p>
          <a:p>
            <a:pPr algn="just">
              <a:lnSpc>
                <a:spcPct val="200000"/>
              </a:lnSpc>
            </a:pPr>
            <a:r>
              <a:rPr lang="ru-RU" sz="3000" dirty="0"/>
              <a:t>9. Гибкость родителей </a:t>
            </a:r>
          </a:p>
          <a:p>
            <a:pPr algn="just">
              <a:lnSpc>
                <a:spcPct val="200000"/>
              </a:lnSpc>
            </a:pPr>
            <a:r>
              <a:rPr lang="ru-RU" sz="3000" dirty="0"/>
              <a:t>10. Опыт встречи с трудностями </a:t>
            </a:r>
          </a:p>
          <a:p>
            <a:pPr algn="just">
              <a:lnSpc>
                <a:spcPct val="200000"/>
              </a:lnSpc>
            </a:pPr>
            <a:r>
              <a:rPr lang="ru-RU" sz="3000" dirty="0"/>
              <a:t>11. Санкции  </a:t>
            </a:r>
          </a:p>
          <a:p>
            <a:pPr algn="just">
              <a:lnSpc>
                <a:spcPct val="200000"/>
              </a:lnSpc>
            </a:pPr>
            <a:r>
              <a:rPr lang="ru-RU" sz="3000" dirty="0"/>
              <a:t>12. Принятие ошибок </a:t>
            </a:r>
          </a:p>
          <a:p>
            <a:pPr algn="just">
              <a:lnSpc>
                <a:spcPct val="200000"/>
              </a:lnSpc>
            </a:pPr>
            <a:r>
              <a:rPr lang="ru-RU" sz="3000" dirty="0"/>
              <a:t>13. Поддержка самостоятельности  </a:t>
            </a:r>
          </a:p>
        </p:txBody>
      </p:sp>
    </p:spTree>
    <p:extLst>
      <p:ext uri="{BB962C8B-B14F-4D97-AF65-F5344CB8AC3E}">
        <p14:creationId xmlns:p14="http://schemas.microsoft.com/office/powerpoint/2010/main" val="165910717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5646" y="9391745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59" name="Заголовок…"/>
          <p:cNvSpPr txBox="1"/>
          <p:nvPr/>
        </p:nvSpPr>
        <p:spPr>
          <a:xfrm>
            <a:off x="1124263" y="1464733"/>
            <a:ext cx="7690385" cy="53115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dirty="0">
                <a:solidFill>
                  <a:schemeClr val="tx1"/>
                </a:solidFill>
              </a:rPr>
              <a:t>Степченков Дмитрий Андреевич 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60" name="Вставьте сюда, пожалуйста, свой текст"/>
          <p:cNvSpPr txBox="1"/>
          <p:nvPr/>
        </p:nvSpPr>
        <p:spPr>
          <a:xfrm>
            <a:off x="1133397" y="2567050"/>
            <a:ext cx="8019130" cy="521961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228600" lvl="0" indent="-228600" defTabSz="914400" hangingPunct="1">
              <a:lnSpc>
                <a:spcPct val="150000"/>
              </a:lnSpc>
              <a:spcBef>
                <a:spcPts val="1000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Практикующий психолог</a:t>
            </a:r>
          </a:p>
          <a:p>
            <a:pPr marL="228600" lvl="0" indent="-228600" defTabSz="914400" hangingPunct="1">
              <a:lnSpc>
                <a:spcPct val="150000"/>
              </a:lnSpc>
              <a:spcBef>
                <a:spcPts val="1000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Детский психолог-психотерапевт</a:t>
            </a:r>
          </a:p>
          <a:p>
            <a:pPr marL="228600" lvl="0" indent="-228600" defTabSz="914400" hangingPunct="1">
              <a:lnSpc>
                <a:spcPct val="150000"/>
              </a:lnSpc>
              <a:spcBef>
                <a:spcPts val="1000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Педагог-психолог высшей категории </a:t>
            </a:r>
          </a:p>
          <a:p>
            <a:pPr marL="228600" lvl="0" indent="-228600" defTabSz="914400" hangingPunct="1">
              <a:lnSpc>
                <a:spcPct val="150000"/>
              </a:lnSpc>
              <a:spcBef>
                <a:spcPts val="1000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Семейный медиатор</a:t>
            </a:r>
          </a:p>
          <a:p>
            <a:pPr marL="228600" lvl="0" indent="-228600" defTabSz="914400" hangingPunct="1">
              <a:lnSpc>
                <a:spcPct val="150000"/>
              </a:lnSpc>
              <a:spcBef>
                <a:spcPts val="1000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Супервизор </a:t>
            </a:r>
          </a:p>
          <a:p>
            <a:pPr marL="228600" lvl="0" indent="-228600" defTabSz="914400" hangingPunct="1">
              <a:lnSpc>
                <a:spcPct val="150000"/>
              </a:lnSpc>
              <a:spcBef>
                <a:spcPts val="1000"/>
              </a:spcBef>
              <a:buClr>
                <a:srgbClr val="9BAFB5"/>
              </a:buClr>
              <a:buFont typeface="Arial" panose="020B0604020202020204" pitchFamily="34" charset="0"/>
              <a:buChar char="•"/>
            </a:pPr>
            <a:r>
              <a:rPr lang="ru-RU" sz="2800" kern="1200" dirty="0">
                <a:solidFill>
                  <a:srgbClr val="000000">
                    <a:lumMod val="85000"/>
                    <a:lumOff val="1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Старший психолог благотворительного фонда «Дети наши» </a:t>
            </a:r>
          </a:p>
        </p:txBody>
      </p:sp>
      <p:sp>
        <p:nvSpPr>
          <p:cNvPr id="62" name="место для фото"/>
          <p:cNvSpPr txBox="1"/>
          <p:nvPr/>
        </p:nvSpPr>
        <p:spPr>
          <a:xfrm>
            <a:off x="11682716" y="4914588"/>
            <a:ext cx="1751199" cy="3128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6789" tIns="26789" rIns="26789" bIns="26789" anchor="ctr">
            <a:spAutoFit/>
          </a:bodyPr>
          <a:lstStyle>
            <a:lvl1pPr>
              <a:defRPr b="0">
                <a:solidFill>
                  <a:srgbClr val="92929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dirty="0" err="1"/>
              <a:t>место</a:t>
            </a:r>
            <a:r>
              <a:rPr dirty="0"/>
              <a:t> </a:t>
            </a:r>
            <a:r>
              <a:rPr dirty="0" err="1"/>
              <a:t>для</a:t>
            </a:r>
            <a:r>
              <a:rPr dirty="0"/>
              <a:t> </a:t>
            </a:r>
            <a:r>
              <a:rPr dirty="0" err="1"/>
              <a:t>фото</a:t>
            </a:r>
            <a:endParaRPr dirty="0"/>
          </a:p>
        </p:txBody>
      </p:sp>
      <p:pic>
        <p:nvPicPr>
          <p:cNvPr id="7" name="Объект 5">
            <a:extLst>
              <a:ext uri="{FF2B5EF4-FFF2-40B4-BE49-F238E27FC236}">
                <a16:creationId xmlns:a16="http://schemas.microsoft.com/office/drawing/2014/main" id="{F35631B3-9DB8-4B17-BB6B-8E3EE64BB0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6378" y="1730311"/>
            <a:ext cx="4939267" cy="5764771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7883478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9880" y="9392434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55" name="Заголовок…"/>
          <p:cNvSpPr txBox="1"/>
          <p:nvPr/>
        </p:nvSpPr>
        <p:spPr>
          <a:xfrm>
            <a:off x="1194121" y="1223523"/>
            <a:ext cx="14048327" cy="53115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Вставьте сюда, пожалуйста, свой текст"/>
          <p:cNvSpPr txBox="1"/>
          <p:nvPr/>
        </p:nvSpPr>
        <p:spPr>
          <a:xfrm>
            <a:off x="1025882" y="977422"/>
            <a:ext cx="14216566" cy="764560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Ответственность</a:t>
            </a:r>
            <a:r>
              <a:rPr lang="ru-RU" sz="3200" b="1" dirty="0">
                <a:solidFill>
                  <a:schemeClr val="tx1"/>
                </a:solidFill>
              </a:rPr>
              <a:t> </a:t>
            </a:r>
            <a:r>
              <a:rPr lang="ru-RU" sz="2800" dirty="0"/>
              <a:t>- это та форма контроля над деятельностью (и ее результатами) человека, которую он осуществляет самостоятельно, опираясь на принятые им нормы и правила поведения.</a:t>
            </a:r>
          </a:p>
          <a:p>
            <a:pPr algn="just">
              <a:lnSpc>
                <a:spcPct val="150000"/>
              </a:lnSpc>
            </a:pPr>
            <a:endParaRPr lang="ru-RU" sz="2800" dirty="0"/>
          </a:p>
          <a:p>
            <a:pPr>
              <a:lnSpc>
                <a:spcPct val="150000"/>
              </a:lnSpc>
            </a:pPr>
            <a:r>
              <a:rPr lang="ru-RU" sz="3200" b="1" dirty="0"/>
              <a:t>Ответственность выступает как:</a:t>
            </a:r>
            <a:endParaRPr lang="ru-RU" sz="2800" dirty="0"/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800" dirty="0"/>
              <a:t>Социальный регулятор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800" dirty="0"/>
              <a:t>Поддержка системы ценностей 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800" dirty="0"/>
              <a:t>Регулятор отношений 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800" dirty="0"/>
              <a:t>Способ контроля </a:t>
            </a:r>
          </a:p>
          <a:p>
            <a:pPr marL="514350" indent="-514350">
              <a:lnSpc>
                <a:spcPct val="200000"/>
              </a:lnSpc>
              <a:buAutoNum type="arabicPeriod"/>
            </a:pPr>
            <a:r>
              <a:rPr lang="ru-RU" sz="2800" dirty="0"/>
              <a:t>Фактор продуктивности </a:t>
            </a:r>
            <a:endParaRPr sz="2800" dirty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9880" y="9392434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55" name="Заголовок…"/>
          <p:cNvSpPr txBox="1"/>
          <p:nvPr/>
        </p:nvSpPr>
        <p:spPr>
          <a:xfrm>
            <a:off x="838978" y="515940"/>
            <a:ext cx="11751513" cy="608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/>
                </a:solidFill>
              </a:rPr>
              <a:t>В чем выражается ответственность?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56" name="Вставьте сюда, пожалуйста, свой текст"/>
          <p:cNvSpPr txBox="1"/>
          <p:nvPr/>
        </p:nvSpPr>
        <p:spPr>
          <a:xfrm>
            <a:off x="838978" y="2420021"/>
            <a:ext cx="14782022" cy="5791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 err="1"/>
              <a:t>Самопредъявление</a:t>
            </a:r>
            <a:r>
              <a:rPr lang="ru-RU" sz="2800" dirty="0"/>
              <a:t>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Готовность действовать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Планирование и прогнозирование действий и процессов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Готовность отвечать за результат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Инициативность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Доверие к себе и своим чувствам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Осознание собственных потребностей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Возможность построение субъект-субъектных отношений </a:t>
            </a:r>
          </a:p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800" dirty="0"/>
              <a:t>Готовность быть в «точке напряжения» </a:t>
            </a:r>
          </a:p>
        </p:txBody>
      </p:sp>
    </p:spTree>
    <p:extLst>
      <p:ext uri="{BB962C8B-B14F-4D97-AF65-F5344CB8AC3E}">
        <p14:creationId xmlns:p14="http://schemas.microsoft.com/office/powerpoint/2010/main" val="35308350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5646" y="9391745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59" name="Заголовок…"/>
          <p:cNvSpPr txBox="1"/>
          <p:nvPr/>
        </p:nvSpPr>
        <p:spPr>
          <a:xfrm>
            <a:off x="1133397" y="657083"/>
            <a:ext cx="10906203" cy="608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/>
                </a:solidFill>
              </a:rPr>
              <a:t>Как ответственность видит подросток?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60" name="Вставьте сюда, пожалуйста, свой текст"/>
          <p:cNvSpPr txBox="1"/>
          <p:nvPr/>
        </p:nvSpPr>
        <p:spPr>
          <a:xfrm>
            <a:off x="1133397" y="1758128"/>
            <a:ext cx="12323524" cy="74407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800" dirty="0"/>
              <a:t>Что-то неопределённое/не ясность границ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800" dirty="0"/>
              <a:t>«Родитель за все отвечает»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800" dirty="0"/>
              <a:t>Отсутствие опыта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800" dirty="0"/>
              <a:t>Страх и сопротивление 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800" dirty="0"/>
              <a:t>Негативное восприятие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2800" dirty="0"/>
              <a:t>Негативный опыт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sz="2800" dirty="0"/>
          </a:p>
          <a:p>
            <a:pPr algn="just">
              <a:lnSpc>
                <a:spcPct val="150000"/>
              </a:lnSpc>
            </a:pPr>
            <a:r>
              <a:rPr lang="ru-RU" sz="2800" dirty="0"/>
              <a:t>На восприятие подростком ответственности так же влияют его </a:t>
            </a:r>
            <a:r>
              <a:rPr lang="ru-RU" sz="2800" b="1" i="1" dirty="0"/>
              <a:t>возрастные задачи</a:t>
            </a:r>
            <a:r>
              <a:rPr lang="ru-RU" sz="2800" dirty="0"/>
              <a:t>. </a:t>
            </a:r>
          </a:p>
          <a:p>
            <a:pPr marL="342900" indent="-342900">
              <a:buAutoNum type="arabicPeriod"/>
            </a:pP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5646" y="9391745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59" name="Заголовок…"/>
          <p:cNvSpPr txBox="1"/>
          <p:nvPr/>
        </p:nvSpPr>
        <p:spPr>
          <a:xfrm>
            <a:off x="1133397" y="713754"/>
            <a:ext cx="10906203" cy="608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Важные задачи подросткового возраста</a:t>
            </a:r>
            <a:endParaRPr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0" name="Вставьте сюда, пожалуйста, свой текст"/>
          <p:cNvSpPr txBox="1"/>
          <p:nvPr/>
        </p:nvSpPr>
        <p:spPr>
          <a:xfrm>
            <a:off x="1133397" y="2529504"/>
            <a:ext cx="12323524" cy="550174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800" dirty="0"/>
              <a:t>Осознание себя: кто я и чего я хочу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800" dirty="0"/>
              <a:t>Принятие себя и своей внешности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800" dirty="0"/>
              <a:t>Освобождение от эмоциональной и финансовой зависимости от родителей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800" dirty="0"/>
              <a:t>Построение межличностных отношений</a:t>
            </a:r>
          </a:p>
          <a:p>
            <a:pPr marL="457200" indent="-457200">
              <a:lnSpc>
                <a:spcPct val="200000"/>
              </a:lnSpc>
              <a:buFont typeface="Wingdings" panose="05000000000000000000" pitchFamily="2" charset="2"/>
              <a:buChar char="§"/>
            </a:pPr>
            <a:r>
              <a:rPr lang="ru-RU" sz="2800" dirty="0"/>
              <a:t>Принятие ответственности</a:t>
            </a:r>
          </a:p>
          <a:p>
            <a:pPr marL="342900" indent="-342900">
              <a:buAutoNum type="arabicPeriod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914793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5646" y="9391745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59" name="Заголовок…"/>
          <p:cNvSpPr txBox="1"/>
          <p:nvPr/>
        </p:nvSpPr>
        <p:spPr>
          <a:xfrm>
            <a:off x="975130" y="626785"/>
            <a:ext cx="10488618" cy="608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/>
                </a:solidFill>
              </a:rPr>
              <a:t>Зоны ответственности: кто за что отвечает</a:t>
            </a:r>
            <a:endParaRPr sz="3600" dirty="0">
              <a:solidFill>
                <a:schemeClr val="tx1"/>
              </a:solidFill>
            </a:endParaRPr>
          </a:p>
        </p:txBody>
      </p:sp>
      <p:sp>
        <p:nvSpPr>
          <p:cNvPr id="60" name="Вставьте сюда, пожалуйста, свой текст"/>
          <p:cNvSpPr txBox="1"/>
          <p:nvPr/>
        </p:nvSpPr>
        <p:spPr>
          <a:xfrm>
            <a:off x="975130" y="2711414"/>
            <a:ext cx="13167590" cy="3430988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just">
              <a:lnSpc>
                <a:spcPct val="150000"/>
              </a:lnSpc>
            </a:pPr>
            <a:endParaRPr lang="ru-RU" sz="3000" dirty="0"/>
          </a:p>
          <a:p>
            <a:pPr algn="just">
              <a:lnSpc>
                <a:spcPct val="150000"/>
              </a:lnSpc>
            </a:pPr>
            <a:r>
              <a:rPr lang="ru-RU" sz="3000" b="1" dirty="0"/>
              <a:t>Родитель</a:t>
            </a:r>
            <a:r>
              <a:rPr lang="ru-RU" sz="3000" dirty="0"/>
              <a:t>: Я Родителя, отношения в семье, внешняя граница, безопасность и устойчивость семейной системы. 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endParaRPr lang="ru-RU" sz="3000" dirty="0"/>
          </a:p>
          <a:p>
            <a:pPr algn="just">
              <a:lnSpc>
                <a:spcPct val="150000"/>
              </a:lnSpc>
            </a:pPr>
            <a:r>
              <a:rPr lang="ru-RU" sz="3000" b="1" dirty="0"/>
              <a:t>Подросток</a:t>
            </a:r>
            <a:r>
              <a:rPr lang="ru-RU" sz="3000" dirty="0"/>
              <a:t>: Я Подростка, отношения в семье, безопасность</a:t>
            </a:r>
            <a:r>
              <a:rPr lang="ru-RU" dirty="0"/>
              <a:t>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224533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9880" y="9392434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55" name="Заголовок…"/>
          <p:cNvSpPr txBox="1"/>
          <p:nvPr/>
        </p:nvSpPr>
        <p:spPr>
          <a:xfrm>
            <a:off x="1051836" y="746143"/>
            <a:ext cx="13703769" cy="608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sz="3600" dirty="0">
                <a:solidFill>
                  <a:schemeClr val="tx1"/>
                </a:solidFill>
              </a:rPr>
              <a:t>Ответственность дает больше власти подростку </a:t>
            </a:r>
          </a:p>
        </p:txBody>
      </p:sp>
      <p:sp>
        <p:nvSpPr>
          <p:cNvPr id="56" name="Вставьте сюда, пожалуйста, свой текст"/>
          <p:cNvSpPr txBox="1"/>
          <p:nvPr/>
        </p:nvSpPr>
        <p:spPr>
          <a:xfrm>
            <a:off x="1051836" y="2159859"/>
            <a:ext cx="14273180" cy="522474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just">
              <a:lnSpc>
                <a:spcPct val="150000"/>
              </a:lnSpc>
            </a:pPr>
            <a:r>
              <a:rPr lang="ru-RU" sz="2800" dirty="0"/>
              <a:t>Вместе с ответственностью подросток получает больше власти и влияния на процессы (как внешние, так и внутри семьи).  </a:t>
            </a:r>
          </a:p>
          <a:p>
            <a:pPr algn="just">
              <a:lnSpc>
                <a:spcPct val="150000"/>
              </a:lnSpc>
            </a:pPr>
            <a:endParaRPr lang="ru-RU" sz="2800" dirty="0"/>
          </a:p>
          <a:p>
            <a:pPr algn="just">
              <a:lnSpc>
                <a:spcPct val="150000"/>
              </a:lnSpc>
            </a:pPr>
            <a:endParaRPr lang="ru-RU" sz="2800" dirty="0"/>
          </a:p>
          <a:p>
            <a:pPr algn="just">
              <a:lnSpc>
                <a:spcPct val="150000"/>
              </a:lnSpc>
            </a:pPr>
            <a:r>
              <a:rPr lang="ru-RU" sz="2800" b="1" i="1" dirty="0"/>
              <a:t>Послушание= исполнительность </a:t>
            </a:r>
            <a:r>
              <a:rPr lang="ru-RU" sz="2800" dirty="0"/>
              <a:t>(невротическая вина)</a:t>
            </a:r>
          </a:p>
          <a:p>
            <a:pPr algn="just">
              <a:lnSpc>
                <a:spcPct val="150000"/>
              </a:lnSpc>
            </a:pPr>
            <a:endParaRPr lang="ru-RU" sz="2800" dirty="0"/>
          </a:p>
          <a:p>
            <a:pPr algn="just">
              <a:lnSpc>
                <a:spcPct val="150000"/>
              </a:lnSpc>
            </a:pPr>
            <a:endParaRPr lang="ru-RU" sz="2800" dirty="0"/>
          </a:p>
          <a:p>
            <a:pPr algn="just">
              <a:lnSpc>
                <a:spcPct val="150000"/>
              </a:lnSpc>
            </a:pPr>
            <a:r>
              <a:rPr lang="ru-RU" sz="2800" b="1" i="1" dirty="0"/>
              <a:t>Ответственность=власть и регуляция </a:t>
            </a:r>
            <a:r>
              <a:rPr lang="ru-RU" sz="2800" dirty="0"/>
              <a:t>(реальная вина) </a:t>
            </a:r>
          </a:p>
        </p:txBody>
      </p:sp>
    </p:spTree>
    <p:extLst>
      <p:ext uri="{BB962C8B-B14F-4D97-AF65-F5344CB8AC3E}">
        <p14:creationId xmlns:p14="http://schemas.microsoft.com/office/powerpoint/2010/main" val="11625093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5159880" y="9392434"/>
            <a:ext cx="165136" cy="264322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fontScale="92500" lnSpcReduction="20000"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55" name="Заголовок…"/>
          <p:cNvSpPr txBox="1"/>
          <p:nvPr/>
        </p:nvSpPr>
        <p:spPr>
          <a:xfrm>
            <a:off x="1093763" y="593241"/>
            <a:ext cx="13703769" cy="60809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6789" tIns="26789" rIns="26789" bIns="26789" anchor="ctr">
            <a:spAutoFit/>
          </a:bodyPr>
          <a:lstStyle/>
          <a:p>
            <a:pPr algn="l">
              <a:defRPr sz="3100">
                <a:solidFill>
                  <a:srgbClr val="EB606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ru-RU" dirty="0">
                <a:solidFill>
                  <a:schemeClr val="tx1"/>
                </a:solidFill>
              </a:rPr>
              <a:t>Что </a:t>
            </a:r>
            <a:r>
              <a:rPr lang="ru-RU" sz="3600" dirty="0">
                <a:solidFill>
                  <a:schemeClr val="tx1"/>
                </a:solidFill>
              </a:rPr>
              <a:t>способствует</a:t>
            </a:r>
            <a:r>
              <a:rPr lang="ru-RU" dirty="0">
                <a:solidFill>
                  <a:schemeClr val="tx1"/>
                </a:solidFill>
              </a:rPr>
              <a:t> формированию ответственности у подростков?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56" name="Вставьте сюда, пожалуйста, свой текст"/>
          <p:cNvSpPr txBox="1"/>
          <p:nvPr/>
        </p:nvSpPr>
        <p:spPr>
          <a:xfrm>
            <a:off x="1093763" y="1840039"/>
            <a:ext cx="14231253" cy="687616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 algn="l">
              <a:defRPr b="0">
                <a:solidFill>
                  <a:srgbClr val="545F56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marL="514350" indent="-514350" algn="just">
              <a:lnSpc>
                <a:spcPct val="200000"/>
              </a:lnSpc>
              <a:buAutoNum type="arabicPeriod"/>
            </a:pPr>
            <a:r>
              <a:rPr lang="ru-RU" sz="2800" dirty="0"/>
              <a:t>Личный пример родителей </a:t>
            </a:r>
          </a:p>
          <a:p>
            <a:pPr marL="514350" indent="-514350" algn="just">
              <a:lnSpc>
                <a:spcPct val="200000"/>
              </a:lnSpc>
              <a:buAutoNum type="arabicPeriod"/>
            </a:pPr>
            <a:r>
              <a:rPr lang="ru-RU" sz="2800" dirty="0"/>
              <a:t>Согласованность родительских позиций в ключевых вопросах </a:t>
            </a:r>
          </a:p>
          <a:p>
            <a:pPr marL="514350" indent="-514350" algn="just">
              <a:lnSpc>
                <a:spcPct val="200000"/>
              </a:lnSpc>
              <a:buAutoNum type="arabicPeriod"/>
            </a:pPr>
            <a:r>
              <a:rPr lang="ru-RU" sz="2800" dirty="0"/>
              <a:t>Возможность проявляться (мнение, потребности, собственные правила, регуляция части собственной жизни).</a:t>
            </a:r>
          </a:p>
          <a:p>
            <a:pPr marL="514350" indent="-514350" algn="just">
              <a:lnSpc>
                <a:spcPct val="200000"/>
              </a:lnSpc>
              <a:buAutoNum type="arabicPeriod"/>
            </a:pPr>
            <a:r>
              <a:rPr lang="ru-RU" sz="2800" dirty="0"/>
              <a:t>Не навязывать собственные цели </a:t>
            </a:r>
          </a:p>
          <a:p>
            <a:pPr marL="514350" indent="-514350" algn="just">
              <a:lnSpc>
                <a:spcPct val="200000"/>
              </a:lnSpc>
              <a:buAutoNum type="arabicPeriod"/>
            </a:pPr>
            <a:r>
              <a:rPr lang="ru-RU" sz="2800" dirty="0"/>
              <a:t>Целеполагание </a:t>
            </a:r>
          </a:p>
          <a:p>
            <a:pPr marL="514350" indent="-514350" algn="just">
              <a:lnSpc>
                <a:spcPct val="200000"/>
              </a:lnSpc>
              <a:buFontTx/>
              <a:buAutoNum type="arabicPeriod"/>
            </a:pPr>
            <a:r>
              <a:rPr lang="ru-RU" sz="2800" dirty="0"/>
              <a:t>Определение зон ответственности/Границы </a:t>
            </a:r>
          </a:p>
          <a:p>
            <a:pPr marL="514350" indent="-514350" algn="just">
              <a:lnSpc>
                <a:spcPct val="200000"/>
              </a:lnSpc>
              <a:buAutoNum type="arabicPeriod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8302416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6789" tIns="26789" rIns="26789" bIns="26789" numCol="1" spcCol="38100" rtlCol="0" anchor="ctr">
        <a:spAutoFit/>
      </a:bodyPr>
      <a:lstStyle>
        <a:defPPr marL="0" marR="0" indent="0" algn="ctr" defTabSz="60854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6789" tIns="26789" rIns="26789" bIns="26789" numCol="1" spcCol="38100" rtlCol="0" anchor="ctr">
        <a:spAutoFit/>
      </a:bodyPr>
      <a:lstStyle>
        <a:defPPr marL="0" marR="0" indent="0" algn="ctr" defTabSz="60854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2023</TotalTime>
  <Words>354</Words>
  <Application>Microsoft Office PowerPoint</Application>
  <PresentationFormat>Произвольный</PresentationFormat>
  <Paragraphs>79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Franklin Gothic Book</vt:lpstr>
      <vt:lpstr>Helvetica Neue</vt:lpstr>
      <vt:lpstr>Wingdings</vt:lpstr>
      <vt:lpstr>Уголки</vt:lpstr>
      <vt:lpstr>Ответственность подростка: за что он может отвечать и как развить в нем это.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MVideo</dc:creator>
  <cp:lastModifiedBy>User</cp:lastModifiedBy>
  <cp:revision>27</cp:revision>
  <dcterms:modified xsi:type="dcterms:W3CDTF">2023-06-13T05:22:43Z</dcterms:modified>
</cp:coreProperties>
</file>