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  <p:sldMasterId id="2147483660" r:id="rId2"/>
  </p:sldMasterIdLst>
  <p:sldIdLst>
    <p:sldId id="303" r:id="rId3"/>
    <p:sldId id="258" r:id="rId4"/>
    <p:sldId id="260" r:id="rId5"/>
    <p:sldId id="298" r:id="rId6"/>
    <p:sldId id="270" r:id="rId7"/>
    <p:sldId id="262" r:id="rId8"/>
    <p:sldId id="299" r:id="rId9"/>
    <p:sldId id="300" r:id="rId10"/>
  </p:sldIdLst>
  <p:sldSz cx="12192000" cy="6858000"/>
  <p:notesSz cx="6858000" cy="9144000"/>
  <p:defaultTextStyle>
    <a:defPPr lvl="0">
      <a:defRPr lang="ru-RU"/>
    </a:defPPr>
    <a:lvl1pPr marL="0" lv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lvl="1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lvl="2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lvl="3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lvl="4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lvl="5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lvl="6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lvl="7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lvl="8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13" autoAdjust="0"/>
    <p:restoredTop sz="94660"/>
  </p:normalViewPr>
  <p:slideViewPr>
    <p:cSldViewPr snapToGrid="0">
      <p:cViewPr varScale="1">
        <p:scale>
          <a:sx n="52" d="100"/>
          <a:sy n="52" d="100"/>
        </p:scale>
        <p:origin x="72" y="5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86EFA5-3E69-4872-9432-77DF82F84FA2}" type="datetimeFigureOut">
              <a:rPr lang="ru-RU" smtClean="0"/>
              <a:t>14.06.2023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C7854C-313B-48EA-BFA4-422B43F221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61265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86EFA5-3E69-4872-9432-77DF82F84FA2}" type="datetimeFigureOut">
              <a:rPr lang="ru-RU" smtClean="0"/>
              <a:t>14.06.2023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C7854C-313B-48EA-BFA4-422B43F221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5169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86EFA5-3E69-4872-9432-77DF82F84FA2}" type="datetimeFigureOut">
              <a:rPr lang="ru-RU" smtClean="0"/>
              <a:t>14.06.2023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C7854C-313B-48EA-BFA4-422B43F221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020032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623392" y="2780929"/>
            <a:ext cx="10363200" cy="1470025"/>
          </a:xfrm>
        </p:spPr>
        <p:txBody>
          <a:bodyPr/>
          <a:lstStyle>
            <a:lvl1pPr algn="l">
              <a:defRPr b="1"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r>
              <a:rPr lang="ru-RU" dirty="0" smtClean="0"/>
              <a:t>ЗАГОЛОВОК</a:t>
            </a:r>
            <a:br>
              <a:rPr lang="ru-RU" dirty="0" smtClean="0"/>
            </a:br>
            <a:r>
              <a:rPr lang="ru-RU" dirty="0" smtClean="0"/>
              <a:t>НА НЕСКОЛЬКО СТРОК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 hasCustomPrompt="1"/>
          </p:nvPr>
        </p:nvSpPr>
        <p:spPr>
          <a:xfrm>
            <a:off x="10181728" y="2780928"/>
            <a:ext cx="1482891" cy="694928"/>
          </a:xfrm>
        </p:spPr>
        <p:txBody>
          <a:bodyPr/>
          <a:lstStyle>
            <a:lvl1pPr marL="0" indent="0" algn="r">
              <a:buNone/>
              <a:defRPr b="1">
                <a:solidFill>
                  <a:srgbClr val="5E707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dirty="0" smtClean="0"/>
              <a:t>2016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CB5ECB-C836-4680-AF3F-26C1F479D36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14.06.2023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A6B73-BC2B-4B9B-A1C4-027B9AC08D2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Прямоугольник 6"/>
          <p:cNvSpPr/>
          <p:nvPr userDrawn="1"/>
        </p:nvSpPr>
        <p:spPr>
          <a:xfrm>
            <a:off x="527382" y="2636912"/>
            <a:ext cx="11137237" cy="72008"/>
          </a:xfrm>
          <a:prstGeom prst="rect">
            <a:avLst/>
          </a:prstGeom>
          <a:solidFill>
            <a:srgbClr val="5E707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" name="Прямоугольник 7"/>
          <p:cNvSpPr/>
          <p:nvPr userDrawn="1"/>
        </p:nvSpPr>
        <p:spPr>
          <a:xfrm>
            <a:off x="524556" y="4365104"/>
            <a:ext cx="11137237" cy="72008"/>
          </a:xfrm>
          <a:prstGeom prst="rect">
            <a:avLst/>
          </a:prstGeom>
          <a:solidFill>
            <a:srgbClr val="5E707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6876118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Рабоч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 hasCustomPrompt="1"/>
          </p:nvPr>
        </p:nvSpPr>
        <p:spPr>
          <a:xfrm>
            <a:off x="609600" y="1340769"/>
            <a:ext cx="10972800" cy="648072"/>
          </a:xfrm>
        </p:spPr>
        <p:txBody>
          <a:bodyPr/>
          <a:lstStyle>
            <a:lvl1pPr marL="0" indent="0">
              <a:buNone/>
              <a:defRPr b="1" cap="all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>
                <a:solidFill>
                  <a:srgbClr val="5E7076"/>
                </a:solidFill>
              </a:defRPr>
            </a:lvl2pPr>
            <a:lvl3pPr>
              <a:defRPr>
                <a:solidFill>
                  <a:srgbClr val="5E7076"/>
                </a:solidFill>
              </a:defRPr>
            </a:lvl3pPr>
            <a:lvl4pPr>
              <a:defRPr>
                <a:solidFill>
                  <a:srgbClr val="5E7076"/>
                </a:solidFill>
              </a:defRPr>
            </a:lvl4pPr>
            <a:lvl5pPr>
              <a:defRPr>
                <a:solidFill>
                  <a:srgbClr val="5E7076"/>
                </a:solidFill>
              </a:defRPr>
            </a:lvl5pPr>
          </a:lstStyle>
          <a:p>
            <a:pPr lvl="0"/>
            <a:r>
              <a:rPr lang="ru-RU" dirty="0" smtClean="0"/>
              <a:t>Заголовок</a:t>
            </a:r>
          </a:p>
        </p:txBody>
      </p:sp>
      <p:sp>
        <p:nvSpPr>
          <p:cNvPr id="7" name="Объект 2"/>
          <p:cNvSpPr>
            <a:spLocks noGrp="1"/>
          </p:cNvSpPr>
          <p:nvPr>
            <p:ph sz="half" idx="10" hasCustomPrompt="1"/>
          </p:nvPr>
        </p:nvSpPr>
        <p:spPr>
          <a:xfrm>
            <a:off x="609600" y="2060849"/>
            <a:ext cx="10959008" cy="4065315"/>
          </a:xfrm>
        </p:spPr>
        <p:txBody>
          <a:bodyPr/>
          <a:lstStyle>
            <a:lvl1pPr marL="0" indent="0">
              <a:buNone/>
              <a:defRPr sz="2800" b="1">
                <a:solidFill>
                  <a:srgbClr val="5E7076"/>
                </a:solidFill>
              </a:defRPr>
            </a:lvl1pPr>
            <a:lvl2pPr>
              <a:defRPr sz="2400">
                <a:solidFill>
                  <a:srgbClr val="5E7076"/>
                </a:solidFill>
              </a:defRPr>
            </a:lvl2pPr>
            <a:lvl3pPr>
              <a:defRPr sz="2000">
                <a:solidFill>
                  <a:srgbClr val="5E7076"/>
                </a:solidFill>
              </a:defRPr>
            </a:lvl3pPr>
            <a:lvl4pPr>
              <a:defRPr sz="1800">
                <a:solidFill>
                  <a:srgbClr val="5E7076"/>
                </a:solidFill>
              </a:defRPr>
            </a:lvl4pPr>
            <a:lvl5pPr>
              <a:defRPr sz="1800">
                <a:solidFill>
                  <a:srgbClr val="5E7076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dirty="0" smtClean="0"/>
              <a:t>Текст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8083298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Слайд с направления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 userDrawn="1"/>
        </p:nvSpPr>
        <p:spPr>
          <a:xfrm>
            <a:off x="431371" y="1412776"/>
            <a:ext cx="11137237" cy="360040"/>
          </a:xfrm>
          <a:prstGeom prst="rect">
            <a:avLst/>
          </a:prstGeom>
          <a:solidFill>
            <a:srgbClr val="61C5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27381" y="1445771"/>
            <a:ext cx="10363200" cy="329828"/>
          </a:xfrm>
        </p:spPr>
        <p:txBody>
          <a:bodyPr anchor="b"/>
          <a:lstStyle>
            <a:lvl1pPr marL="0" indent="0">
              <a:buNone/>
              <a:defRPr sz="2000" cap="all" baseline="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8" name="Прямоугольник 7"/>
          <p:cNvSpPr/>
          <p:nvPr userDrawn="1"/>
        </p:nvSpPr>
        <p:spPr>
          <a:xfrm>
            <a:off x="434931" y="1844824"/>
            <a:ext cx="11137237" cy="360040"/>
          </a:xfrm>
          <a:prstGeom prst="rect">
            <a:avLst/>
          </a:prstGeom>
          <a:solidFill>
            <a:srgbClr val="8919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9" name="Текст 2"/>
          <p:cNvSpPr>
            <a:spLocks noGrp="1"/>
          </p:cNvSpPr>
          <p:nvPr>
            <p:ph type="body" idx="13"/>
          </p:nvPr>
        </p:nvSpPr>
        <p:spPr>
          <a:xfrm>
            <a:off x="530941" y="1877819"/>
            <a:ext cx="10363200" cy="329828"/>
          </a:xfrm>
        </p:spPr>
        <p:txBody>
          <a:bodyPr anchor="b"/>
          <a:lstStyle>
            <a:lvl1pPr marL="0" indent="0">
              <a:buNone/>
              <a:defRPr sz="2000" cap="all" baseline="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10" name="Прямоугольник 9"/>
          <p:cNvSpPr/>
          <p:nvPr userDrawn="1"/>
        </p:nvSpPr>
        <p:spPr>
          <a:xfrm>
            <a:off x="429730" y="2315885"/>
            <a:ext cx="11137237" cy="360040"/>
          </a:xfrm>
          <a:prstGeom prst="rect">
            <a:avLst/>
          </a:prstGeom>
          <a:solidFill>
            <a:srgbClr val="0087B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1" name="Текст 2"/>
          <p:cNvSpPr>
            <a:spLocks noGrp="1"/>
          </p:cNvSpPr>
          <p:nvPr>
            <p:ph type="body" idx="14"/>
          </p:nvPr>
        </p:nvSpPr>
        <p:spPr>
          <a:xfrm>
            <a:off x="525740" y="2348880"/>
            <a:ext cx="10363200" cy="329828"/>
          </a:xfrm>
        </p:spPr>
        <p:txBody>
          <a:bodyPr anchor="b"/>
          <a:lstStyle>
            <a:lvl1pPr marL="0" indent="0">
              <a:buNone/>
              <a:defRPr sz="2000" cap="all" baseline="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12" name="Прямоугольник 11"/>
          <p:cNvSpPr/>
          <p:nvPr userDrawn="1"/>
        </p:nvSpPr>
        <p:spPr>
          <a:xfrm>
            <a:off x="450944" y="2819941"/>
            <a:ext cx="11137237" cy="36004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3" name="Текст 2"/>
          <p:cNvSpPr>
            <a:spLocks noGrp="1"/>
          </p:cNvSpPr>
          <p:nvPr>
            <p:ph type="body" idx="15"/>
          </p:nvPr>
        </p:nvSpPr>
        <p:spPr>
          <a:xfrm>
            <a:off x="546955" y="2852936"/>
            <a:ext cx="10363200" cy="329828"/>
          </a:xfrm>
        </p:spPr>
        <p:txBody>
          <a:bodyPr anchor="b"/>
          <a:lstStyle>
            <a:lvl1pPr marL="0" indent="0">
              <a:buNone/>
              <a:defRPr sz="2000" cap="all" baseline="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14" name="Прямоугольник 13"/>
          <p:cNvSpPr/>
          <p:nvPr userDrawn="1"/>
        </p:nvSpPr>
        <p:spPr>
          <a:xfrm>
            <a:off x="436843" y="3323997"/>
            <a:ext cx="11137237" cy="36004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5" name="Текст 2"/>
          <p:cNvSpPr>
            <a:spLocks noGrp="1"/>
          </p:cNvSpPr>
          <p:nvPr>
            <p:ph type="body" idx="16"/>
          </p:nvPr>
        </p:nvSpPr>
        <p:spPr>
          <a:xfrm>
            <a:off x="532853" y="3356992"/>
            <a:ext cx="10363200" cy="329828"/>
          </a:xfrm>
        </p:spPr>
        <p:txBody>
          <a:bodyPr anchor="b"/>
          <a:lstStyle>
            <a:lvl1pPr marL="0" indent="0">
              <a:buNone/>
              <a:defRPr sz="2000" cap="all" baseline="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16" name="Прямоугольник 15"/>
          <p:cNvSpPr/>
          <p:nvPr userDrawn="1"/>
        </p:nvSpPr>
        <p:spPr>
          <a:xfrm>
            <a:off x="441447" y="3828053"/>
            <a:ext cx="11137237" cy="360040"/>
          </a:xfrm>
          <a:prstGeom prst="rect">
            <a:avLst/>
          </a:prstGeom>
          <a:solidFill>
            <a:srgbClr val="CA672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7" name="Текст 2"/>
          <p:cNvSpPr>
            <a:spLocks noGrp="1"/>
          </p:cNvSpPr>
          <p:nvPr>
            <p:ph type="body" idx="17"/>
          </p:nvPr>
        </p:nvSpPr>
        <p:spPr>
          <a:xfrm>
            <a:off x="537457" y="3861048"/>
            <a:ext cx="10363200" cy="329828"/>
          </a:xfrm>
        </p:spPr>
        <p:txBody>
          <a:bodyPr anchor="b"/>
          <a:lstStyle>
            <a:lvl1pPr marL="0" indent="0">
              <a:buNone/>
              <a:defRPr sz="2000" cap="all" baseline="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42037901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Слайд с фот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sz="half" idx="2" hasCustomPrompt="1"/>
          </p:nvPr>
        </p:nvSpPr>
        <p:spPr>
          <a:xfrm>
            <a:off x="6768075" y="1600201"/>
            <a:ext cx="4814325" cy="3196952"/>
          </a:xfrm>
          <a:solidFill>
            <a:schemeClr val="bg1">
              <a:lumMod val="85000"/>
            </a:schemeClr>
          </a:solidFill>
        </p:spPr>
        <p:txBody>
          <a:bodyPr anchor="ctr"/>
          <a:lstStyle>
            <a:lvl1pPr marL="0" indent="0" algn="ctr">
              <a:buNone/>
              <a:defRPr sz="2800">
                <a:solidFill>
                  <a:schemeClr val="bg1"/>
                </a:solidFill>
              </a:defRPr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dirty="0" smtClean="0"/>
              <a:t>фото</a:t>
            </a:r>
            <a:endParaRPr lang="ru-RU" dirty="0"/>
          </a:p>
        </p:txBody>
      </p:sp>
      <p:sp>
        <p:nvSpPr>
          <p:cNvPr id="9" name="Текст 2"/>
          <p:cNvSpPr>
            <a:spLocks noGrp="1"/>
          </p:cNvSpPr>
          <p:nvPr>
            <p:ph type="body" idx="1" hasCustomPrompt="1"/>
          </p:nvPr>
        </p:nvSpPr>
        <p:spPr>
          <a:xfrm>
            <a:off x="609600" y="1535113"/>
            <a:ext cx="5390389" cy="597744"/>
          </a:xfrm>
        </p:spPr>
        <p:txBody>
          <a:bodyPr anchor="ctr">
            <a:normAutofit/>
          </a:bodyPr>
          <a:lstStyle>
            <a:lvl1pPr marL="0" indent="0" algn="l">
              <a:buNone/>
              <a:defRPr sz="3200" b="1">
                <a:solidFill>
                  <a:srgbClr val="5E7076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dirty="0" smtClean="0"/>
              <a:t>Заголовок</a:t>
            </a:r>
          </a:p>
        </p:txBody>
      </p:sp>
      <p:sp>
        <p:nvSpPr>
          <p:cNvPr id="10" name="Текст 2"/>
          <p:cNvSpPr>
            <a:spLocks noGrp="1"/>
          </p:cNvSpPr>
          <p:nvPr>
            <p:ph type="body" idx="10" hasCustomPrompt="1"/>
          </p:nvPr>
        </p:nvSpPr>
        <p:spPr>
          <a:xfrm>
            <a:off x="609600" y="2204864"/>
            <a:ext cx="5966453" cy="3816424"/>
          </a:xfrm>
        </p:spPr>
        <p:txBody>
          <a:bodyPr anchor="t">
            <a:normAutofit/>
          </a:bodyPr>
          <a:lstStyle>
            <a:lvl1pPr marL="0" indent="0" algn="l">
              <a:buNone/>
              <a:defRPr sz="3200" b="0">
                <a:solidFill>
                  <a:srgbClr val="5E7076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dirty="0" smtClean="0"/>
              <a:t>Текст</a:t>
            </a:r>
          </a:p>
        </p:txBody>
      </p:sp>
    </p:spTree>
    <p:extLst>
      <p:ext uri="{BB962C8B-B14F-4D97-AF65-F5344CB8AC3E}">
        <p14:creationId xmlns:p14="http://schemas.microsoft.com/office/powerpoint/2010/main" val="239904735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11055019" cy="3334047"/>
          </a:xfrm>
        </p:spPr>
        <p:txBody>
          <a:bodyPr anchor="ctr">
            <a:normAutofit/>
          </a:bodyPr>
          <a:lstStyle>
            <a:lvl1pPr marL="0" indent="0" algn="ctr">
              <a:buNone/>
              <a:defRPr sz="3200" b="1">
                <a:solidFill>
                  <a:srgbClr val="5E7076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103835116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86EFA5-3E69-4872-9432-77DF82F84FA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14.06.2023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C7854C-313B-48EA-BFA4-422B43F221E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904492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86EFA5-3E69-4872-9432-77DF82F84FA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14.06.2023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C7854C-313B-48EA-BFA4-422B43F221E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930068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86EFA5-3E69-4872-9432-77DF82F84FA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14.06.2023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C7854C-313B-48EA-BFA4-422B43F221E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88759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86EFA5-3E69-4872-9432-77DF82F84FA2}" type="datetimeFigureOut">
              <a:rPr lang="ru-RU" smtClean="0"/>
              <a:t>14.06.2023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C7854C-313B-48EA-BFA4-422B43F221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69424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86EFA5-3E69-4872-9432-77DF82F84FA2}" type="datetimeFigureOut">
              <a:rPr lang="ru-RU" smtClean="0"/>
              <a:t>14.06.2023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C7854C-313B-48EA-BFA4-422B43F221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30170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86EFA5-3E69-4872-9432-77DF82F84FA2}" type="datetimeFigureOut">
              <a:rPr lang="ru-RU" smtClean="0"/>
              <a:t>14.06.2023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C7854C-313B-48EA-BFA4-422B43F221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66637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86EFA5-3E69-4872-9432-77DF82F84FA2}" type="datetimeFigureOut">
              <a:rPr lang="ru-RU" smtClean="0"/>
              <a:t>14.06.2023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C7854C-313B-48EA-BFA4-422B43F221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1308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86EFA5-3E69-4872-9432-77DF82F84FA2}" type="datetimeFigureOut">
              <a:rPr lang="ru-RU" smtClean="0"/>
              <a:t>14.06.2023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C7854C-313B-48EA-BFA4-422B43F221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20898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86EFA5-3E69-4872-9432-77DF82F84FA2}" type="datetimeFigureOut">
              <a:rPr lang="ru-RU" smtClean="0"/>
              <a:t>14.06.2023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C7854C-313B-48EA-BFA4-422B43F221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81231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86EFA5-3E69-4872-9432-77DF82F84FA2}" type="datetimeFigureOut">
              <a:rPr lang="ru-RU" smtClean="0"/>
              <a:t>14.06.2023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C7854C-313B-48EA-BFA4-422B43F221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62529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86EFA5-3E69-4872-9432-77DF82F84FA2}" type="datetimeFigureOut">
              <a:rPr lang="ru-RU" smtClean="0"/>
              <a:t>14.06.2023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C7854C-313B-48EA-BFA4-422B43F221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4604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10" Type="http://schemas.openxmlformats.org/officeDocument/2006/relationships/image" Target="../media/image1.jpg"/><Relationship Id="rId4" Type="http://schemas.openxmlformats.org/officeDocument/2006/relationships/slideLayout" Target="../slideLayouts/slideLayout15.xml"/><Relationship Id="rId9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86EFA5-3E69-4872-9432-77DF82F84FA2}" type="datetimeFigureOut">
              <a:rPr lang="ru-RU" smtClean="0"/>
              <a:t>14.06.2023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C7854C-313B-48EA-BFA4-422B43F221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55818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0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CB5ECB-C836-4680-AF3F-26C1F479D36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14.06.2023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6A6B73-BC2B-4B9B-A1C4-027B9AC08D2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70459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Общение, дружба, любовь – как обсудить это с подростком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52295" y="6140921"/>
            <a:ext cx="5072608" cy="334888"/>
          </a:xfrm>
        </p:spPr>
        <p:txBody>
          <a:bodyPr>
            <a:normAutofit fontScale="92500" lnSpcReduction="10000"/>
          </a:bodyPr>
          <a:lstStyle/>
          <a:p>
            <a:r>
              <a:rPr lang="ru-RU" sz="1800" dirty="0"/>
              <a:t>Бриль М.С., канд. психол. н.</a:t>
            </a:r>
          </a:p>
        </p:txBody>
      </p:sp>
    </p:spTree>
    <p:extLst>
      <p:ext uri="{BB962C8B-B14F-4D97-AF65-F5344CB8AC3E}">
        <p14:creationId xmlns:p14="http://schemas.microsoft.com/office/powerpoint/2010/main" val="2831234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81124" y="365125"/>
            <a:ext cx="9972675" cy="1325563"/>
          </a:xfrm>
        </p:spPr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Содержание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81124" y="2009775"/>
            <a:ext cx="9972676" cy="4167188"/>
          </a:xfrm>
        </p:spPr>
        <p:txBody>
          <a:bodyPr/>
          <a:lstStyle/>
          <a:p>
            <a:r>
              <a:rPr lang="ru-RU" dirty="0" smtClean="0"/>
              <a:t>Вместо знакомства</a:t>
            </a:r>
          </a:p>
          <a:p>
            <a:r>
              <a:rPr lang="ru-RU" dirty="0" smtClean="0"/>
              <a:t>Цель разговора/разговоров</a:t>
            </a:r>
          </a:p>
          <a:p>
            <a:r>
              <a:rPr lang="ru-RU" dirty="0" smtClean="0"/>
              <a:t>Плохие новости</a:t>
            </a:r>
          </a:p>
          <a:p>
            <a:r>
              <a:rPr lang="ru-RU" dirty="0" smtClean="0"/>
              <a:t>Схема взаимодействия</a:t>
            </a:r>
          </a:p>
          <a:p>
            <a:r>
              <a:rPr lang="ru-RU" dirty="0" smtClean="0"/>
              <a:t>Особенности каждой темы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57515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38374" y="365125"/>
            <a:ext cx="8372475" cy="1325563"/>
          </a:xfrm>
        </p:spPr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Возможные цели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508500"/>
          </a:xfrm>
        </p:spPr>
        <p:txBody>
          <a:bodyPr/>
          <a:lstStyle/>
          <a:p>
            <a:r>
              <a:rPr lang="ru-RU" dirty="0" smtClean="0"/>
              <a:t>Обеспечить безопасность</a:t>
            </a:r>
          </a:p>
          <a:p>
            <a:r>
              <a:rPr lang="ru-RU" dirty="0" smtClean="0"/>
              <a:t>Предупредить нежелательное поведение</a:t>
            </a:r>
          </a:p>
          <a:p>
            <a:r>
              <a:rPr lang="ru-RU" dirty="0" smtClean="0"/>
              <a:t>Научить чему-либо</a:t>
            </a:r>
          </a:p>
          <a:p>
            <a:r>
              <a:rPr lang="ru-RU" dirty="0" smtClean="0"/>
              <a:t>Контролировать сферу общения подростка</a:t>
            </a:r>
          </a:p>
          <a:p>
            <a:r>
              <a:rPr lang="ru-RU" dirty="0" smtClean="0"/>
              <a:t>Помочь преодолеть проблему</a:t>
            </a:r>
          </a:p>
          <a:p>
            <a:r>
              <a:rPr lang="ru-RU" dirty="0" smtClean="0"/>
              <a:t>…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953075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38374" y="365125"/>
            <a:ext cx="8372475" cy="1196975"/>
          </a:xfrm>
        </p:spPr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Плохие новости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508500"/>
          </a:xfrm>
        </p:spPr>
        <p:txBody>
          <a:bodyPr/>
          <a:lstStyle/>
          <a:p>
            <a:r>
              <a:rPr lang="ru-RU" dirty="0" smtClean="0"/>
              <a:t>Запроса у подростка, как правило нет</a:t>
            </a:r>
          </a:p>
          <a:p>
            <a:r>
              <a:rPr lang="ru-RU" dirty="0" smtClean="0"/>
              <a:t>Родитель весьма маловероятно является авторитетом</a:t>
            </a:r>
          </a:p>
          <a:p>
            <a:r>
              <a:rPr lang="ru-RU" dirty="0" smtClean="0"/>
              <a:t>Информация от родителя – скучная и нравоучительная</a:t>
            </a:r>
          </a:p>
          <a:p>
            <a:r>
              <a:rPr lang="ru-RU" dirty="0" smtClean="0"/>
              <a:t>Времени на общение с вами у подростка нет</a:t>
            </a:r>
          </a:p>
        </p:txBody>
      </p:sp>
      <p:pic>
        <p:nvPicPr>
          <p:cNvPr id="1026" name="Picture 2" descr="https://allright.com/blog/wp-content/uploads/2019/08/121110878-56a13da35f9b58b7d0bd5628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3850" y="3819980"/>
            <a:ext cx="4587194" cy="303802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119419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2662235" y="676275"/>
            <a:ext cx="1952625" cy="183832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/>
              <a:t>Родитель</a:t>
            </a:r>
            <a:endParaRPr lang="ru-RU" sz="2000" dirty="0"/>
          </a:p>
        </p:txBody>
      </p:sp>
      <p:sp>
        <p:nvSpPr>
          <p:cNvPr id="4" name="Овал 3"/>
          <p:cNvSpPr/>
          <p:nvPr/>
        </p:nvSpPr>
        <p:spPr>
          <a:xfrm>
            <a:off x="2662236" y="2743200"/>
            <a:ext cx="1952625" cy="1838325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/>
              <a:t>Взрослый</a:t>
            </a:r>
            <a:endParaRPr lang="ru-RU" sz="2000" dirty="0"/>
          </a:p>
        </p:txBody>
      </p:sp>
      <p:sp>
        <p:nvSpPr>
          <p:cNvPr id="5" name="Овал 4"/>
          <p:cNvSpPr/>
          <p:nvPr/>
        </p:nvSpPr>
        <p:spPr>
          <a:xfrm>
            <a:off x="2662237" y="4810125"/>
            <a:ext cx="1952625" cy="1838325"/>
          </a:xfrm>
          <a:prstGeom prst="ellipse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/>
              <a:t>Ребенок</a:t>
            </a:r>
            <a:endParaRPr lang="ru-RU" sz="2000" dirty="0"/>
          </a:p>
        </p:txBody>
      </p:sp>
      <p:sp>
        <p:nvSpPr>
          <p:cNvPr id="6" name="Овал 5"/>
          <p:cNvSpPr/>
          <p:nvPr/>
        </p:nvSpPr>
        <p:spPr>
          <a:xfrm>
            <a:off x="8339135" y="676275"/>
            <a:ext cx="1952625" cy="183832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/>
              <a:t>Родитель</a:t>
            </a:r>
            <a:endParaRPr lang="ru-RU" sz="2000" dirty="0"/>
          </a:p>
        </p:txBody>
      </p:sp>
      <p:sp>
        <p:nvSpPr>
          <p:cNvPr id="7" name="Овал 6"/>
          <p:cNvSpPr/>
          <p:nvPr/>
        </p:nvSpPr>
        <p:spPr>
          <a:xfrm>
            <a:off x="8339136" y="2743200"/>
            <a:ext cx="1952625" cy="1838325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/>
              <a:t>Взрослый</a:t>
            </a:r>
            <a:endParaRPr lang="ru-RU" sz="2000" dirty="0"/>
          </a:p>
        </p:txBody>
      </p:sp>
      <p:sp>
        <p:nvSpPr>
          <p:cNvPr id="8" name="Овал 7"/>
          <p:cNvSpPr/>
          <p:nvPr/>
        </p:nvSpPr>
        <p:spPr>
          <a:xfrm>
            <a:off x="8339137" y="4810125"/>
            <a:ext cx="1952625" cy="1838325"/>
          </a:xfrm>
          <a:prstGeom prst="ellipse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/>
              <a:t>Ребенок</a:t>
            </a:r>
            <a:endParaRPr lang="ru-RU" sz="2000" dirty="0"/>
          </a:p>
        </p:txBody>
      </p:sp>
      <p:sp>
        <p:nvSpPr>
          <p:cNvPr id="3" name="Стрелка вправо 2"/>
          <p:cNvSpPr/>
          <p:nvPr/>
        </p:nvSpPr>
        <p:spPr>
          <a:xfrm rot="2345636">
            <a:off x="3939729" y="3321081"/>
            <a:ext cx="4951354" cy="866775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трелка вправо 8"/>
          <p:cNvSpPr/>
          <p:nvPr/>
        </p:nvSpPr>
        <p:spPr>
          <a:xfrm rot="10800000">
            <a:off x="4707482" y="3359179"/>
            <a:ext cx="3560218" cy="790575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Двойная стрелка влево/вправо 9"/>
          <p:cNvSpPr/>
          <p:nvPr/>
        </p:nvSpPr>
        <p:spPr>
          <a:xfrm>
            <a:off x="4707481" y="3392516"/>
            <a:ext cx="3631654" cy="723900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37404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  <p:bldP spid="9" grpId="0" animBg="1"/>
      <p:bldP spid="9" grpId="1" animBg="1"/>
      <p:bldP spid="1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dirty="0" smtClean="0"/>
              <a:t>Общение</a:t>
            </a:r>
            <a:endParaRPr lang="ru-RU" dirty="0"/>
          </a:p>
        </p:txBody>
      </p:sp>
      <p:sp>
        <p:nvSpPr>
          <p:cNvPr id="3" name="Текст 2"/>
          <p:cNvSpPr txBox="1">
            <a:spLocks/>
          </p:cNvSpPr>
          <p:nvPr/>
        </p:nvSpPr>
        <p:spPr>
          <a:xfrm>
            <a:off x="839788" y="1032669"/>
            <a:ext cx="5157787" cy="823912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b="1" dirty="0" smtClean="0"/>
              <a:t>Легче принять</a:t>
            </a:r>
            <a:endParaRPr lang="ru-RU" b="1" dirty="0"/>
          </a:p>
        </p:txBody>
      </p:sp>
      <p:sp>
        <p:nvSpPr>
          <p:cNvPr id="4" name="Объект 3"/>
          <p:cNvSpPr txBox="1">
            <a:spLocks/>
          </p:cNvSpPr>
          <p:nvPr/>
        </p:nvSpPr>
        <p:spPr>
          <a:xfrm>
            <a:off x="839786" y="1690688"/>
            <a:ext cx="5157787" cy="3684588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 smtClean="0"/>
              <a:t>Четкие правила, равные для всех</a:t>
            </a:r>
          </a:p>
          <a:p>
            <a:r>
              <a:rPr lang="ru-RU" dirty="0" smtClean="0"/>
              <a:t>Личностно обоснованные просьбы</a:t>
            </a:r>
          </a:p>
          <a:p>
            <a:r>
              <a:rPr lang="ru-RU" dirty="0" smtClean="0"/>
              <a:t>Отсутствие назидания</a:t>
            </a:r>
          </a:p>
          <a:p>
            <a:r>
              <a:rPr lang="ru-RU" dirty="0" smtClean="0"/>
              <a:t>Обращение за советом</a:t>
            </a:r>
          </a:p>
          <a:p>
            <a:r>
              <a:rPr lang="ru-RU" dirty="0" smtClean="0"/>
              <a:t>Похвала и поддержка</a:t>
            </a:r>
          </a:p>
        </p:txBody>
      </p:sp>
      <p:sp>
        <p:nvSpPr>
          <p:cNvPr id="5" name="Текст 4"/>
          <p:cNvSpPr txBox="1">
            <a:spLocks/>
          </p:cNvSpPr>
          <p:nvPr/>
        </p:nvSpPr>
        <p:spPr>
          <a:xfrm>
            <a:off x="6203154" y="1027906"/>
            <a:ext cx="5183188" cy="823912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b="1" dirty="0" smtClean="0"/>
              <a:t>Не надо так</a:t>
            </a:r>
            <a:endParaRPr lang="ru-RU" b="1" dirty="0"/>
          </a:p>
        </p:txBody>
      </p:sp>
      <p:sp>
        <p:nvSpPr>
          <p:cNvPr id="11" name="Объект 3"/>
          <p:cNvSpPr txBox="1">
            <a:spLocks/>
          </p:cNvSpPr>
          <p:nvPr/>
        </p:nvSpPr>
        <p:spPr>
          <a:xfrm>
            <a:off x="5997575" y="2505075"/>
            <a:ext cx="5157787" cy="3684588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 dirty="0" smtClean="0"/>
          </a:p>
        </p:txBody>
      </p:sp>
      <p:sp>
        <p:nvSpPr>
          <p:cNvPr id="12" name="Объект 3"/>
          <p:cNvSpPr txBox="1">
            <a:spLocks/>
          </p:cNvSpPr>
          <p:nvPr/>
        </p:nvSpPr>
        <p:spPr>
          <a:xfrm>
            <a:off x="5997572" y="1690688"/>
            <a:ext cx="5594351" cy="3684588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 smtClean="0"/>
              <a:t>Просьбы не всегда выполняются</a:t>
            </a:r>
          </a:p>
          <a:p>
            <a:r>
              <a:rPr lang="ru-RU" dirty="0" smtClean="0"/>
              <a:t>Ваше мнение очень важно для нас</a:t>
            </a:r>
          </a:p>
          <a:p>
            <a:r>
              <a:rPr lang="ru-RU" dirty="0" smtClean="0"/>
              <a:t>«Ты говоришь не о том, о чем хочешь»</a:t>
            </a:r>
          </a:p>
          <a:p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26206696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dirty="0" smtClean="0"/>
              <a:t>Дружба</a:t>
            </a:r>
            <a:endParaRPr lang="ru-RU" dirty="0"/>
          </a:p>
        </p:txBody>
      </p:sp>
      <p:sp>
        <p:nvSpPr>
          <p:cNvPr id="3" name="Текст 2"/>
          <p:cNvSpPr txBox="1">
            <a:spLocks/>
          </p:cNvSpPr>
          <p:nvPr/>
        </p:nvSpPr>
        <p:spPr>
          <a:xfrm>
            <a:off x="839788" y="1123949"/>
            <a:ext cx="5157787" cy="732631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b="1" dirty="0" smtClean="0"/>
              <a:t>Легче принять</a:t>
            </a:r>
            <a:endParaRPr lang="ru-RU" b="1" dirty="0"/>
          </a:p>
        </p:txBody>
      </p:sp>
      <p:sp>
        <p:nvSpPr>
          <p:cNvPr id="4" name="Объект 3"/>
          <p:cNvSpPr txBox="1">
            <a:spLocks/>
          </p:cNvSpPr>
          <p:nvPr/>
        </p:nvSpPr>
        <p:spPr>
          <a:xfrm>
            <a:off x="839786" y="1690688"/>
            <a:ext cx="5157787" cy="3684588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/>
              <a:t>Время разговора согласовано с </a:t>
            </a:r>
            <a:r>
              <a:rPr lang="ru-RU" dirty="0" smtClean="0"/>
              <a:t>подростком</a:t>
            </a:r>
          </a:p>
          <a:p>
            <a:r>
              <a:rPr lang="ru-RU" dirty="0" smtClean="0"/>
              <a:t>Личный пример</a:t>
            </a:r>
          </a:p>
          <a:p>
            <a:r>
              <a:rPr lang="ru-RU" dirty="0" smtClean="0"/>
              <a:t>Разговор, основанный на собственной юности</a:t>
            </a:r>
          </a:p>
          <a:p>
            <a:r>
              <a:rPr lang="ru-RU" dirty="0" smtClean="0"/>
              <a:t>Начало связано с запросом на совет</a:t>
            </a:r>
          </a:p>
          <a:p>
            <a:r>
              <a:rPr lang="ru-RU" dirty="0" smtClean="0"/>
              <a:t>Готовность прийти на помощь</a:t>
            </a:r>
          </a:p>
        </p:txBody>
      </p:sp>
      <p:sp>
        <p:nvSpPr>
          <p:cNvPr id="5" name="Текст 4"/>
          <p:cNvSpPr txBox="1">
            <a:spLocks/>
          </p:cNvSpPr>
          <p:nvPr/>
        </p:nvSpPr>
        <p:spPr>
          <a:xfrm>
            <a:off x="6203154" y="1123948"/>
            <a:ext cx="5183188" cy="727869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b="1" dirty="0"/>
              <a:t>Не надо так</a:t>
            </a:r>
          </a:p>
        </p:txBody>
      </p:sp>
      <p:sp>
        <p:nvSpPr>
          <p:cNvPr id="11" name="Объект 3"/>
          <p:cNvSpPr txBox="1">
            <a:spLocks/>
          </p:cNvSpPr>
          <p:nvPr/>
        </p:nvSpPr>
        <p:spPr>
          <a:xfrm>
            <a:off x="5997575" y="2505075"/>
            <a:ext cx="5157787" cy="3684588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 dirty="0" smtClean="0"/>
          </a:p>
        </p:txBody>
      </p:sp>
      <p:sp>
        <p:nvSpPr>
          <p:cNvPr id="12" name="Объект 3"/>
          <p:cNvSpPr txBox="1">
            <a:spLocks/>
          </p:cNvSpPr>
          <p:nvPr/>
        </p:nvSpPr>
        <p:spPr>
          <a:xfrm>
            <a:off x="5997572" y="1690688"/>
            <a:ext cx="5594351" cy="3684588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 smtClean="0"/>
              <a:t>Дружить надо с Петей, и не надо с Васей</a:t>
            </a:r>
          </a:p>
          <a:p>
            <a:r>
              <a:rPr lang="ru-RU" dirty="0" smtClean="0"/>
              <a:t>Ваша правота не помогает</a:t>
            </a:r>
          </a:p>
          <a:p>
            <a:r>
              <a:rPr lang="ru-RU" dirty="0" smtClean="0"/>
              <a:t>«У тебя проблемы!»</a:t>
            </a:r>
          </a:p>
          <a:p>
            <a:r>
              <a:rPr lang="ru-RU" dirty="0" smtClean="0"/>
              <a:t>Правильность тоже не помогает</a:t>
            </a:r>
          </a:p>
          <a:p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35845965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dirty="0" smtClean="0"/>
              <a:t>Любовь</a:t>
            </a:r>
            <a:endParaRPr lang="ru-RU" dirty="0"/>
          </a:p>
        </p:txBody>
      </p:sp>
      <p:sp>
        <p:nvSpPr>
          <p:cNvPr id="3" name="Текст 2"/>
          <p:cNvSpPr txBox="1">
            <a:spLocks/>
          </p:cNvSpPr>
          <p:nvPr/>
        </p:nvSpPr>
        <p:spPr>
          <a:xfrm>
            <a:off x="839788" y="1123949"/>
            <a:ext cx="5157787" cy="732631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b="1" dirty="0" smtClean="0"/>
              <a:t>Легче принять</a:t>
            </a:r>
            <a:endParaRPr lang="ru-RU" b="1" dirty="0"/>
          </a:p>
        </p:txBody>
      </p:sp>
      <p:sp>
        <p:nvSpPr>
          <p:cNvPr id="4" name="Объект 3"/>
          <p:cNvSpPr txBox="1">
            <a:spLocks/>
          </p:cNvSpPr>
          <p:nvPr/>
        </p:nvSpPr>
        <p:spPr>
          <a:xfrm>
            <a:off x="839786" y="1690688"/>
            <a:ext cx="5157787" cy="3684588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/>
              <a:t>Время разговора согласовано с </a:t>
            </a:r>
            <a:r>
              <a:rPr lang="ru-RU" dirty="0" smtClean="0"/>
              <a:t>подростком</a:t>
            </a:r>
          </a:p>
          <a:p>
            <a:r>
              <a:rPr lang="ru-RU" dirty="0" smtClean="0"/>
              <a:t>Личный пример ЗАВОРАЖИВАЕТ</a:t>
            </a:r>
          </a:p>
          <a:p>
            <a:r>
              <a:rPr lang="ru-RU" dirty="0" smtClean="0"/>
              <a:t>Готовность прийти на помощь</a:t>
            </a:r>
          </a:p>
          <a:p>
            <a:r>
              <a:rPr lang="ru-RU" dirty="0" smtClean="0"/>
              <a:t>«Мы можем обсудить все»</a:t>
            </a:r>
          </a:p>
          <a:p>
            <a:r>
              <a:rPr lang="ru-RU" dirty="0" smtClean="0"/>
              <a:t>«Чтобы не случилось…»</a:t>
            </a:r>
          </a:p>
          <a:p>
            <a:r>
              <a:rPr lang="ru-RU" dirty="0" smtClean="0"/>
              <a:t>Со временем тяжелые эмоции пройдут</a:t>
            </a:r>
          </a:p>
          <a:p>
            <a:r>
              <a:rPr lang="ru-RU" dirty="0" smtClean="0"/>
              <a:t>Похвала и поддержка</a:t>
            </a:r>
          </a:p>
        </p:txBody>
      </p:sp>
      <p:sp>
        <p:nvSpPr>
          <p:cNvPr id="5" name="Текст 4"/>
          <p:cNvSpPr txBox="1">
            <a:spLocks/>
          </p:cNvSpPr>
          <p:nvPr/>
        </p:nvSpPr>
        <p:spPr>
          <a:xfrm>
            <a:off x="6203154" y="1123948"/>
            <a:ext cx="5183188" cy="727869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b="1" dirty="0"/>
              <a:t>Не надо так</a:t>
            </a:r>
          </a:p>
        </p:txBody>
      </p:sp>
      <p:sp>
        <p:nvSpPr>
          <p:cNvPr id="11" name="Объект 3"/>
          <p:cNvSpPr txBox="1">
            <a:spLocks/>
          </p:cNvSpPr>
          <p:nvPr/>
        </p:nvSpPr>
        <p:spPr>
          <a:xfrm>
            <a:off x="5997575" y="2505075"/>
            <a:ext cx="5157787" cy="3684588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 dirty="0" smtClean="0"/>
          </a:p>
        </p:txBody>
      </p:sp>
      <p:sp>
        <p:nvSpPr>
          <p:cNvPr id="12" name="Объект 3"/>
          <p:cNvSpPr txBox="1">
            <a:spLocks/>
          </p:cNvSpPr>
          <p:nvPr/>
        </p:nvSpPr>
        <p:spPr>
          <a:xfrm>
            <a:off x="5997572" y="1690688"/>
            <a:ext cx="5594351" cy="3684588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 smtClean="0"/>
              <a:t>«Тебе еще рано», «о другом надо думать» и пр.</a:t>
            </a:r>
          </a:p>
          <a:p>
            <a:r>
              <a:rPr lang="ru-RU" dirty="0" smtClean="0"/>
              <a:t>Это КАТАСТРОФА!?</a:t>
            </a:r>
          </a:p>
          <a:p>
            <a:r>
              <a:rPr lang="ru-RU" dirty="0" smtClean="0"/>
              <a:t>«Ничего из этого не выйдет»</a:t>
            </a:r>
          </a:p>
          <a:p>
            <a:r>
              <a:rPr lang="ru-RU" dirty="0" smtClean="0"/>
              <a:t>«Он/она точно хочет…»</a:t>
            </a:r>
          </a:p>
          <a:p>
            <a:r>
              <a:rPr lang="ru-RU" dirty="0" smtClean="0"/>
              <a:t>«Ваши чувства пройдут»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41735576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340</TotalTime>
  <Words>251</Words>
  <Application>Microsoft Office PowerPoint</Application>
  <PresentationFormat>Широкоэкранный</PresentationFormat>
  <Paragraphs>66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8</vt:i4>
      </vt:variant>
    </vt:vector>
  </HeadingPairs>
  <TitlesOfParts>
    <vt:vector size="13" baseType="lpstr">
      <vt:lpstr>Arial</vt:lpstr>
      <vt:lpstr>Calibri</vt:lpstr>
      <vt:lpstr>Calibri Light</vt:lpstr>
      <vt:lpstr>Тема Office</vt:lpstr>
      <vt:lpstr>1_Тема Office</vt:lpstr>
      <vt:lpstr>Общение, дружба, любовь – как обсудить это с подростком</vt:lpstr>
      <vt:lpstr>Содержание</vt:lpstr>
      <vt:lpstr>Возможные цели</vt:lpstr>
      <vt:lpstr>Плохие новости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Михаил</dc:creator>
  <cp:lastModifiedBy>User</cp:lastModifiedBy>
  <cp:revision>26</cp:revision>
  <dcterms:modified xsi:type="dcterms:W3CDTF">2023-06-13T21:42:25Z</dcterms:modified>
</cp:coreProperties>
</file>