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5143500" type="screen16x9"/>
  <p:notesSz cx="6858000" cy="9144000"/>
  <p:embeddedFontLst>
    <p:embeddedFont>
      <p:font typeface="Montserrat ExtraBold" panose="020B0604020202020204" charset="-52"/>
      <p:bold r:id="rId10"/>
      <p:boldItalic r:id="rId11"/>
    </p:embeddedFont>
    <p:embeddedFont>
      <p:font typeface="Montserrat SemiBold" panose="020B0604020202020204" charset="-52"/>
      <p:regular r:id="rId12"/>
      <p:bold r:id="rId13"/>
      <p:italic r:id="rId14"/>
      <p:boldItalic r:id="rId15"/>
    </p:embeddedFont>
    <p:embeddedFont>
      <p:font typeface="Montserrat Light" panose="020B0604020202020204" charset="-52"/>
      <p:regular r:id="rId16"/>
      <p:bold r:id="rId17"/>
      <p:italic r:id="rId18"/>
      <p:boldItalic r:id="rId19"/>
    </p:embeddedFont>
    <p:embeddedFont>
      <p:font typeface="Montserrat Black" panose="020B0604020202020204" charset="-52"/>
      <p:bold r:id="rId20"/>
      <p:boldItalic r:id="rId21"/>
    </p:embeddedFont>
    <p:embeddedFont>
      <p:font typeface="Montserrat" panose="020B0604020202020204" charset="-52"/>
      <p:regular r:id="rId22"/>
      <p:bold r:id="rId23"/>
      <p:italic r:id="rId24"/>
      <p:boldItalic r:id="rId25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86" y="58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4.fntdata"/><Relationship Id="rId18" Type="http://schemas.openxmlformats.org/officeDocument/2006/relationships/font" Target="fonts/font9.fntdata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font" Target="fonts/font12.fntdata"/><Relationship Id="rId7" Type="http://schemas.openxmlformats.org/officeDocument/2006/relationships/slide" Target="slides/slide6.xml"/><Relationship Id="rId12" Type="http://schemas.openxmlformats.org/officeDocument/2006/relationships/font" Target="fonts/font3.fntdata"/><Relationship Id="rId17" Type="http://schemas.openxmlformats.org/officeDocument/2006/relationships/font" Target="fonts/font8.fntdata"/><Relationship Id="rId25" Type="http://schemas.openxmlformats.org/officeDocument/2006/relationships/font" Target="fonts/font16.fntdata"/><Relationship Id="rId2" Type="http://schemas.openxmlformats.org/officeDocument/2006/relationships/slide" Target="slides/slide1.xml"/><Relationship Id="rId16" Type="http://schemas.openxmlformats.org/officeDocument/2006/relationships/font" Target="fonts/font7.fntdata"/><Relationship Id="rId20" Type="http://schemas.openxmlformats.org/officeDocument/2006/relationships/font" Target="fonts/font11.fntdata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2.fntdata"/><Relationship Id="rId24" Type="http://schemas.openxmlformats.org/officeDocument/2006/relationships/font" Target="fonts/font15.fntdata"/><Relationship Id="rId5" Type="http://schemas.openxmlformats.org/officeDocument/2006/relationships/slide" Target="slides/slide4.xml"/><Relationship Id="rId15" Type="http://schemas.openxmlformats.org/officeDocument/2006/relationships/font" Target="fonts/font6.fntdata"/><Relationship Id="rId23" Type="http://schemas.openxmlformats.org/officeDocument/2006/relationships/font" Target="fonts/font14.fntdata"/><Relationship Id="rId28" Type="http://schemas.openxmlformats.org/officeDocument/2006/relationships/theme" Target="theme/theme1.xml"/><Relationship Id="rId10" Type="http://schemas.openxmlformats.org/officeDocument/2006/relationships/font" Target="fonts/font1.fntdata"/><Relationship Id="rId19" Type="http://schemas.openxmlformats.org/officeDocument/2006/relationships/font" Target="fonts/font10.fntdata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font" Target="fonts/font5.fntdata"/><Relationship Id="rId22" Type="http://schemas.openxmlformats.org/officeDocument/2006/relationships/font" Target="fonts/font13.fntdata"/><Relationship Id="rId27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179e2ff30f0_0_8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179e2ff30f0_0_8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179e2ff30f0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179e2ff30f0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179e2ff30f0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Google Shape;66;g179e2ff30f0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g179e2ff30f0_0_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Google Shape;74;g179e2ff30f0_0_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g179e2ff30f0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Google Shape;84;g179e2ff30f0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179e2ff30f0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Google Shape;92;g179e2ff30f0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179e2ff30f0_1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179e2ff30f0_1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4800">
                <a:latin typeface="Montserrat SemiBold"/>
                <a:ea typeface="Montserrat SemiBold"/>
                <a:cs typeface="Montserrat SemiBold"/>
                <a:sym typeface="Montserrat SemiBold"/>
              </a:rPr>
              <a:t>Рискованное поведение подростков</a:t>
            </a:r>
            <a:endParaRPr sz="4800">
              <a:latin typeface="Montserrat SemiBold"/>
              <a:ea typeface="Montserrat SemiBold"/>
              <a:cs typeface="Montserrat SemiBold"/>
              <a:sym typeface="Montserrat SemiBold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2868275"/>
            <a:ext cx="8520600" cy="1666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45999F"/>
                </a:solidFill>
                <a:latin typeface="Montserrat ExtraBold"/>
                <a:ea typeface="Montserrat ExtraBold"/>
                <a:cs typeface="Montserrat ExtraBold"/>
                <a:sym typeface="Montserrat ExtraBold"/>
              </a:rPr>
              <a:t>Сания Биккина</a:t>
            </a:r>
            <a:endParaRPr>
              <a:solidFill>
                <a:srgbClr val="45999F"/>
              </a:solidFill>
              <a:latin typeface="Montserrat ExtraBold"/>
              <a:ea typeface="Montserrat ExtraBold"/>
              <a:cs typeface="Montserrat ExtraBold"/>
              <a:sym typeface="Montserrat ExtraBold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/>
          <p:nvPr/>
        </p:nvSpPr>
        <p:spPr>
          <a:xfrm>
            <a:off x="0" y="0"/>
            <a:ext cx="3494100" cy="5143500"/>
          </a:xfrm>
          <a:prstGeom prst="rect">
            <a:avLst/>
          </a:prstGeom>
          <a:solidFill>
            <a:srgbClr val="FF465B"/>
          </a:solidFill>
          <a:ln w="9525" cap="flat" cmpd="sng">
            <a:solidFill>
              <a:srgbClr val="FF465B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1" name="Google Shape;61;p14"/>
          <p:cNvSpPr txBox="1">
            <a:spLocks noGrp="1"/>
          </p:cNvSpPr>
          <p:nvPr>
            <p:ph type="title" idx="4294967295"/>
          </p:nvPr>
        </p:nvSpPr>
        <p:spPr>
          <a:xfrm>
            <a:off x="106800" y="1486525"/>
            <a:ext cx="3350700" cy="1389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2600">
                <a:solidFill>
                  <a:srgbClr val="FDFDFD"/>
                </a:solidFill>
                <a:latin typeface="Montserrat Black"/>
                <a:ea typeface="Montserrat Black"/>
                <a:cs typeface="Montserrat Black"/>
                <a:sym typeface="Montserrat Black"/>
              </a:rPr>
              <a:t>Рискованное поведение (делинквентное)</a:t>
            </a:r>
            <a:endParaRPr sz="2600">
              <a:solidFill>
                <a:srgbClr val="FDFDFD"/>
              </a:solidFill>
              <a:latin typeface="Montserrat Black"/>
              <a:ea typeface="Montserrat Black"/>
              <a:cs typeface="Montserrat Black"/>
              <a:sym typeface="Montserrat Black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body" idx="4294967295"/>
          </p:nvPr>
        </p:nvSpPr>
        <p:spPr>
          <a:xfrm>
            <a:off x="3646650" y="221675"/>
            <a:ext cx="5308200" cy="3325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92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900"/>
              <a:buFont typeface="Montserrat"/>
              <a:buChar char="-"/>
            </a:pPr>
            <a:r>
              <a:rPr lang="ru" sz="19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Поступки человека (действие или бездействие), направленные против моральных и поведенческих норм общества и наносящие моральный или материальный ущерб отдельным гражданам и/или обществу в целом.</a:t>
            </a:r>
            <a:endParaRPr sz="1900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9250" algn="l" rtl="0"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Clr>
                <a:srgbClr val="434343"/>
              </a:buClr>
              <a:buSzPts val="1900"/>
              <a:buFont typeface="Montserrat"/>
              <a:buChar char="-"/>
            </a:pPr>
            <a:r>
              <a:rPr lang="ru" sz="19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Является предметом внимания социологов, педагогов, психологов, криминалистов. </a:t>
            </a:r>
            <a:endParaRPr sz="1900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63" name="Google Shape;63;p14"/>
          <p:cNvSpPr txBox="1"/>
          <p:nvPr/>
        </p:nvSpPr>
        <p:spPr>
          <a:xfrm>
            <a:off x="3646650" y="3597625"/>
            <a:ext cx="5308200" cy="129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800">
                <a:solidFill>
                  <a:srgbClr val="434343"/>
                </a:solidFill>
                <a:latin typeface="Montserrat SemiBold"/>
                <a:ea typeface="Montserrat SemiBold"/>
                <a:cs typeface="Montserrat SemiBold"/>
                <a:sym typeface="Montserrat SemiBold"/>
              </a:rPr>
              <a:t>Пример: </a:t>
            </a: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кражи, нарушения ПДД, хулиганство, употребление ПАВ, манипуляции с общественным транспортом, вторжение на территории</a:t>
            </a:r>
            <a:endParaRPr sz="1800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5"/>
          <p:cNvSpPr txBox="1">
            <a:spLocks noGrp="1"/>
          </p:cNvSpPr>
          <p:nvPr>
            <p:ph type="title"/>
          </p:nvPr>
        </p:nvSpPr>
        <p:spPr>
          <a:xfrm>
            <a:off x="311700" y="31077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200">
                <a:solidFill>
                  <a:srgbClr val="FF465B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Рискованное поведение: виды</a:t>
            </a:r>
            <a:endParaRPr sz="3200">
              <a:solidFill>
                <a:srgbClr val="FF465B"/>
              </a:solidFill>
              <a:latin typeface="Montserrat Light"/>
              <a:ea typeface="Montserrat Light"/>
              <a:cs typeface="Montserrat Light"/>
              <a:sym typeface="Montserrat Light"/>
            </a:endParaRPr>
          </a:p>
        </p:txBody>
      </p:sp>
      <p:sp>
        <p:nvSpPr>
          <p:cNvPr id="69" name="Google Shape;69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4473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ru" sz="2000">
                <a:solidFill>
                  <a:srgbClr val="434343"/>
                </a:solidFill>
                <a:latin typeface="Montserrat SemiBold"/>
                <a:ea typeface="Montserrat SemiBold"/>
                <a:cs typeface="Montserrat SemiBold"/>
                <a:sym typeface="Montserrat SemiBold"/>
              </a:rPr>
              <a:t>Несущественные поведенческие отступления</a:t>
            </a:r>
            <a: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 </a:t>
            </a:r>
            <a:b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от принятого этикета </a:t>
            </a:r>
            <a:b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и общественной морали (больше сходные </a:t>
            </a:r>
            <a:b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с девиантностью); незначительные нарушения правовых норм, не влекущие </a:t>
            </a:r>
            <a:b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за собой серьёзной уголовной ответственности;</a:t>
            </a:r>
            <a:endParaRPr sz="2000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70" name="Google Shape;70;p15"/>
          <p:cNvSpPr txBox="1"/>
          <p:nvPr/>
        </p:nvSpPr>
        <p:spPr>
          <a:xfrm>
            <a:off x="5119100" y="1152475"/>
            <a:ext cx="3805200" cy="120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2000">
                <a:solidFill>
                  <a:srgbClr val="434343"/>
                </a:solidFill>
                <a:latin typeface="Montserrat SemiBold"/>
                <a:ea typeface="Montserrat SemiBold"/>
                <a:cs typeface="Montserrat SemiBold"/>
                <a:sym typeface="Montserrat SemiBold"/>
              </a:rPr>
              <a:t>Откровенные нарушения</a:t>
            </a:r>
            <a:r>
              <a:rPr lang="ru" sz="20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 правовых норм, строго наказывающиеся законом </a:t>
            </a:r>
            <a:endParaRPr/>
          </a:p>
        </p:txBody>
      </p:sp>
      <p:cxnSp>
        <p:nvCxnSpPr>
          <p:cNvPr id="71" name="Google Shape;71;p15"/>
          <p:cNvCxnSpPr/>
          <p:nvPr/>
        </p:nvCxnSpPr>
        <p:spPr>
          <a:xfrm>
            <a:off x="4842500" y="1152475"/>
            <a:ext cx="0" cy="3547800"/>
          </a:xfrm>
          <a:prstGeom prst="straightConnector1">
            <a:avLst/>
          </a:prstGeom>
          <a:noFill/>
          <a:ln w="9525" cap="flat" cmpd="sng">
            <a:solidFill>
              <a:srgbClr val="FF465B"/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16"/>
          <p:cNvSpPr txBox="1">
            <a:spLocks noGrp="1"/>
          </p:cNvSpPr>
          <p:nvPr>
            <p:ph type="title"/>
          </p:nvPr>
        </p:nvSpPr>
        <p:spPr>
          <a:xfrm>
            <a:off x="311700" y="26807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200">
                <a:solidFill>
                  <a:srgbClr val="FF465B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Рискованное поведение: варианты</a:t>
            </a:r>
            <a:endParaRPr sz="3200">
              <a:solidFill>
                <a:srgbClr val="FF465B"/>
              </a:solidFill>
              <a:latin typeface="Montserrat Light"/>
              <a:ea typeface="Montserrat Light"/>
              <a:cs typeface="Montserrat Light"/>
              <a:sym typeface="Montserrat Light"/>
            </a:endParaRPr>
          </a:p>
        </p:txBody>
      </p:sp>
      <p:sp>
        <p:nvSpPr>
          <p:cNvPr id="77" name="Google Shape;77;p16"/>
          <p:cNvSpPr txBox="1">
            <a:spLocks noGrp="1"/>
          </p:cNvSpPr>
          <p:nvPr>
            <p:ph type="body" idx="1"/>
          </p:nvPr>
        </p:nvSpPr>
        <p:spPr>
          <a:xfrm>
            <a:off x="280650" y="999400"/>
            <a:ext cx="5184300" cy="2937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Подросток может быть склонен </a:t>
            </a:r>
            <a:b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к риску в поведении		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Эксперименты с веществами 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Аутоагрессия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Проявления чрезмерной агрессии 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Интернет-серфинг	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Рискованное сексуальное поведение 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None/>
            </a:pPr>
            <a:endParaRPr i="1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78" name="Google Shape;78;p16"/>
          <p:cNvSpPr txBox="1"/>
          <p:nvPr/>
        </p:nvSpPr>
        <p:spPr>
          <a:xfrm>
            <a:off x="5647850" y="1072625"/>
            <a:ext cx="3264300" cy="240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Меняются со временем способы рискованного поведения подростка.</a:t>
            </a:r>
            <a:b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/>
            </a:r>
            <a:b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Меняются последствия.  </a:t>
            </a:r>
            <a:b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/>
            </a:r>
            <a:b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Меняется реакция общества.		</a:t>
            </a:r>
            <a:endParaRPr sz="1800"/>
          </a:p>
        </p:txBody>
      </p:sp>
      <p:sp>
        <p:nvSpPr>
          <p:cNvPr id="79" name="Google Shape;79;p16"/>
          <p:cNvSpPr txBox="1"/>
          <p:nvPr/>
        </p:nvSpPr>
        <p:spPr>
          <a:xfrm>
            <a:off x="591825" y="4062200"/>
            <a:ext cx="8582700" cy="846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rPr lang="ru" sz="2000" i="1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Что можно назвать новыми формами РП последнего десятилетия? </a:t>
            </a:r>
            <a:endParaRPr sz="2000" i="1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cxnSp>
        <p:nvCxnSpPr>
          <p:cNvPr id="80" name="Google Shape;80;p16"/>
          <p:cNvCxnSpPr/>
          <p:nvPr/>
        </p:nvCxnSpPr>
        <p:spPr>
          <a:xfrm>
            <a:off x="5495350" y="999400"/>
            <a:ext cx="0" cy="2913600"/>
          </a:xfrm>
          <a:prstGeom prst="straightConnector1">
            <a:avLst/>
          </a:prstGeom>
          <a:noFill/>
          <a:ln w="9525" cap="flat" cmpd="sng">
            <a:solidFill>
              <a:srgbClr val="FF465B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1" name="Google Shape;81;p16"/>
          <p:cNvCxnSpPr/>
          <p:nvPr/>
        </p:nvCxnSpPr>
        <p:spPr>
          <a:xfrm>
            <a:off x="412875" y="3913000"/>
            <a:ext cx="8578500" cy="0"/>
          </a:xfrm>
          <a:prstGeom prst="straightConnector1">
            <a:avLst/>
          </a:prstGeom>
          <a:noFill/>
          <a:ln w="9525" cap="flat" cmpd="sng">
            <a:solidFill>
              <a:srgbClr val="FF465B"/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7"/>
          <p:cNvSpPr txBox="1">
            <a:spLocks noGrp="1"/>
          </p:cNvSpPr>
          <p:nvPr>
            <p:ph type="title"/>
          </p:nvPr>
        </p:nvSpPr>
        <p:spPr>
          <a:xfrm>
            <a:off x="311700" y="188775"/>
            <a:ext cx="87591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ru" sz="2480">
                <a:solidFill>
                  <a:srgbClr val="FF465B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Рискованное поведение закономерно и неизбежно</a:t>
            </a:r>
            <a:endParaRPr sz="2480">
              <a:solidFill>
                <a:srgbClr val="FF465B"/>
              </a:solidFill>
              <a:latin typeface="Montserrat Light"/>
              <a:ea typeface="Montserrat Light"/>
              <a:cs typeface="Montserrat Light"/>
              <a:sym typeface="Montserrat Light"/>
            </a:endParaRPr>
          </a:p>
        </p:txBody>
      </p:sp>
      <p:sp>
        <p:nvSpPr>
          <p:cNvPr id="87" name="Google Shape;87;p17"/>
          <p:cNvSpPr txBox="1"/>
          <p:nvPr/>
        </p:nvSpPr>
        <p:spPr>
          <a:xfrm>
            <a:off x="381675" y="1011425"/>
            <a:ext cx="4426200" cy="253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457200" lvl="0" indent="-3429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Возрастная особенность</a:t>
            </a:r>
            <a:endParaRPr sz="1800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Физиологическая особенность</a:t>
            </a:r>
            <a:endParaRPr sz="1800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Результат социализации</a:t>
            </a:r>
            <a:endParaRPr sz="1800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Эмоциональное состояние</a:t>
            </a:r>
            <a:b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/>
            </a:r>
            <a:b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endParaRPr sz="1800"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88" name="Google Shape;88;p17"/>
          <p:cNvSpPr txBox="1"/>
          <p:nvPr/>
        </p:nvSpPr>
        <p:spPr>
          <a:xfrm>
            <a:off x="4987625" y="1011425"/>
            <a:ext cx="3836700" cy="364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Растет и меняется тело, появляются новые физические </a:t>
            </a:r>
            <a:b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и социальные возможности, хочется тестировать реальность, пробовать новое, получать опыт. Нервная система не поспевает </a:t>
            </a:r>
            <a:b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 sz="1800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в развитии, еще нет способности предсказывать последствия.</a:t>
            </a:r>
            <a:endParaRPr/>
          </a:p>
        </p:txBody>
      </p:sp>
      <p:cxnSp>
        <p:nvCxnSpPr>
          <p:cNvPr id="89" name="Google Shape;89;p17"/>
          <p:cNvCxnSpPr/>
          <p:nvPr/>
        </p:nvCxnSpPr>
        <p:spPr>
          <a:xfrm>
            <a:off x="4747500" y="1127975"/>
            <a:ext cx="0" cy="3584700"/>
          </a:xfrm>
          <a:prstGeom prst="straightConnector1">
            <a:avLst/>
          </a:prstGeom>
          <a:noFill/>
          <a:ln w="9525" cap="flat" cmpd="sng">
            <a:solidFill>
              <a:srgbClr val="FF465B"/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8"/>
          <p:cNvSpPr txBox="1">
            <a:spLocks noGrp="1"/>
          </p:cNvSpPr>
          <p:nvPr>
            <p:ph type="title"/>
          </p:nvPr>
        </p:nvSpPr>
        <p:spPr>
          <a:xfrm>
            <a:off x="415400" y="24977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2450">
                <a:solidFill>
                  <a:srgbClr val="FF465B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Рискованное поведение </a:t>
            </a:r>
            <a:endParaRPr sz="2450">
              <a:solidFill>
                <a:srgbClr val="FF465B"/>
              </a:solidFill>
              <a:latin typeface="Montserrat Light"/>
              <a:ea typeface="Montserrat Light"/>
              <a:cs typeface="Montserrat Light"/>
              <a:sym typeface="Montserrat Light"/>
            </a:endParaRPr>
          </a:p>
        </p:txBody>
      </p:sp>
      <p:sp>
        <p:nvSpPr>
          <p:cNvPr id="95" name="Google Shape;95;p18"/>
          <p:cNvSpPr txBox="1">
            <a:spLocks noGrp="1"/>
          </p:cNvSpPr>
          <p:nvPr>
            <p:ph type="body" idx="1"/>
          </p:nvPr>
        </p:nvSpPr>
        <p:spPr>
          <a:xfrm>
            <a:off x="256800" y="822475"/>
            <a:ext cx="8520600" cy="3974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Для подростка рискованный поступок - сообщение себе о себе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Заодно это сообщение обществу о себе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Поиск удовлетворения своих новых потребностей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Акт коммуникации с обществом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ru">
                <a:solidFill>
                  <a:srgbClr val="434343"/>
                </a:solidFill>
                <a:latin typeface="Montserrat SemiBold"/>
                <a:ea typeface="Montserrat SemiBold"/>
                <a:cs typeface="Montserrat SemiBold"/>
                <a:sym typeface="Montserrat SemiBold"/>
              </a:rPr>
              <a:t>Рискованное поведение - часто сигнал о помощи. </a:t>
            </a:r>
            <a:br>
              <a:rPr lang="ru">
                <a:solidFill>
                  <a:srgbClr val="434343"/>
                </a:solidFill>
                <a:latin typeface="Montserrat SemiBold"/>
                <a:ea typeface="Montserrat SemiBold"/>
                <a:cs typeface="Montserrat SemiBold"/>
                <a:sym typeface="Montserrat SemiBold"/>
              </a:rPr>
            </a:b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Особенно если оно демонстративное. Просьба к взрослым: </a:t>
            </a:r>
            <a:b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“заметьте, со мной что-то не так, мне как-то не так”.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None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Рискованное поведение - проявление потребности </a:t>
            </a:r>
            <a:b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в привязанности, её проверке.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200">
                <a:solidFill>
                  <a:srgbClr val="FF465B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Роль взрослого</a:t>
            </a:r>
            <a:endParaRPr/>
          </a:p>
        </p:txBody>
      </p:sp>
      <p:sp>
        <p:nvSpPr>
          <p:cNvPr id="101" name="Google Shape;101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Понимать возрастные особенности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Не игнорировать сигнал о помощи 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Обращаться к специалистам при необходимости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Выстраивать контакт с подростком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Рассказывать подростку о рисках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Создавать условия для законного и безопасного проявления потребностей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1000"/>
              </a:spcAft>
              <a:buClr>
                <a:srgbClr val="434343"/>
              </a:buClr>
              <a:buSzPts val="1800"/>
              <a:buFont typeface="Montserrat"/>
              <a:buChar char="-"/>
            </a:pPr>
            <a:r>
              <a:rPr lang="ru">
                <a:solidFill>
                  <a:srgbClr val="434343"/>
                </a:solidFill>
                <a:latin typeface="Montserrat"/>
                <a:ea typeface="Montserrat"/>
                <a:cs typeface="Montserrat"/>
                <a:sym typeface="Montserrat"/>
              </a:rPr>
              <a:t>Поддерживать контакт с окружением подростка. </a:t>
            </a:r>
            <a:endParaRPr>
              <a:solidFill>
                <a:srgbClr val="434343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208</Words>
  <Application>Microsoft Office PowerPoint</Application>
  <PresentationFormat>Экран (16:9)</PresentationFormat>
  <Paragraphs>41</Paragraphs>
  <Slides>7</Slides>
  <Notes>7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14" baseType="lpstr">
      <vt:lpstr>Montserrat ExtraBold</vt:lpstr>
      <vt:lpstr>Montserrat SemiBold</vt:lpstr>
      <vt:lpstr>Montserrat Light</vt:lpstr>
      <vt:lpstr>Montserrat Black</vt:lpstr>
      <vt:lpstr>Montserrat</vt:lpstr>
      <vt:lpstr>Arial</vt:lpstr>
      <vt:lpstr>Simple Light</vt:lpstr>
      <vt:lpstr>Рискованное поведение подростков</vt:lpstr>
      <vt:lpstr>Рискованное поведение (делинквентное)</vt:lpstr>
      <vt:lpstr>Рискованное поведение: виды</vt:lpstr>
      <vt:lpstr>Рискованное поведение: варианты</vt:lpstr>
      <vt:lpstr>Рискованное поведение закономерно и неизбежно</vt:lpstr>
      <vt:lpstr>Рискованное поведение </vt:lpstr>
      <vt:lpstr>Роль взрослого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Рискованное поведение подростков</dc:title>
  <cp:lastModifiedBy>User</cp:lastModifiedBy>
  <cp:revision>1</cp:revision>
  <dcterms:modified xsi:type="dcterms:W3CDTF">2023-06-13T05:28:02Z</dcterms:modified>
</cp:coreProperties>
</file>