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1" r:id="rId2"/>
    <p:sldId id="272" r:id="rId3"/>
    <p:sldId id="274" r:id="rId4"/>
    <p:sldId id="258" r:id="rId5"/>
    <p:sldId id="259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7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5279094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B6CE299-C8B9-476E-A344-23F5B3C6369D}" type="datetimeFigureOut">
              <a:rPr lang="ru-RU" smtClean="0"/>
              <a:t>24.10.22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AF19890-94A2-432E-83C4-70E915AA30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20" Type="http://schemas.microsoft.com/office/2007/relationships/hdphoto" Target="../media/hdphoto6.wdp"/><Relationship Id="rId10" Type="http://schemas.microsoft.com/office/2007/relationships/hdphoto" Target="../media/hdphoto2.wdp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microsoft.com/office/2007/relationships/hdphoto" Target="../media/hdphoto3.wdp"/><Relationship Id="rId15" Type="http://schemas.openxmlformats.org/officeDocument/2006/relationships/image" Target="../media/image14.png"/><Relationship Id="rId16" Type="http://schemas.microsoft.com/office/2007/relationships/hdphoto" Target="../media/hdphoto4.wdp"/><Relationship Id="rId17" Type="http://schemas.openxmlformats.org/officeDocument/2006/relationships/image" Target="../media/image15.png"/><Relationship Id="rId18" Type="http://schemas.microsoft.com/office/2007/relationships/hdphoto" Target="../media/hdphoto5.wdp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63286"/>
            <a:ext cx="8229600" cy="24016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ВЕБИНАР</a:t>
            </a:r>
            <a:br>
              <a:rPr lang="ru-RU" b="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Возрастные кризисы, как часть социально-психологического развития ребенка. Как помочь ребенку в их прохождении</a:t>
            </a:r>
            <a:r>
              <a:rPr lang="ru-RU" b="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64904"/>
            <a:ext cx="6008914" cy="35755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860032" y="587727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Кудрявцева </a:t>
            </a:r>
            <a:r>
              <a:rPr lang="ru-RU" dirty="0"/>
              <a:t>Е</a:t>
            </a:r>
            <a:r>
              <a:rPr lang="ru-RU" dirty="0" smtClean="0"/>
              <a:t>лена Александровна</a:t>
            </a:r>
          </a:p>
          <a:p>
            <a:r>
              <a:rPr lang="ru-RU" dirty="0"/>
              <a:t>п</a:t>
            </a:r>
            <a:r>
              <a:rPr lang="ru-RU" dirty="0" smtClean="0"/>
              <a:t>сихолог, клинический психолог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3147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mini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1" y="4293096"/>
            <a:ext cx="3298656" cy="24578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792088"/>
          </a:xfrm>
        </p:spPr>
        <p:txBody>
          <a:bodyPr>
            <a:no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800" dirty="0" smtClean="0">
                <a:solidFill>
                  <a:srgbClr val="000000"/>
                </a:solidFill>
              </a:rPr>
              <a:t>Показатели готовности к школьному обучению</a:t>
            </a:r>
            <a:r>
              <a:rPr lang="ru-RU" dirty="0" smtClean="0">
                <a:solidFill>
                  <a:srgbClr val="000000"/>
                </a:solidFill>
              </a:rPr>
              <a:t>: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ru-RU" dirty="0" smtClean="0"/>
              <a:t> Коммуникативная готовность (ребенок может нормально взаимодействовать с людьми по правилам, нормам);</a:t>
            </a:r>
          </a:p>
          <a:p>
            <a:r>
              <a:rPr lang="ru-RU" dirty="0" smtClean="0"/>
              <a:t> Когнитивная готовность (уровень развития познавательных процессов: внимания, мышления, памяти, воображения);</a:t>
            </a:r>
          </a:p>
          <a:p>
            <a:r>
              <a:rPr lang="ru-RU" dirty="0" smtClean="0"/>
              <a:t>Уровень эмоционального развития (ребенок должен научиться преодолевать ситуативные эмоции, культурно управлять чувствами);</a:t>
            </a:r>
          </a:p>
          <a:p>
            <a:r>
              <a:rPr lang="ru-RU" dirty="0" smtClean="0"/>
              <a:t>Технологическая оснащенность (имеется в виду минимум знаний, умений, навыков, позволяющих обучаться в школе; традиционно это умения считать, писать, читать);</a:t>
            </a:r>
          </a:p>
          <a:p>
            <a:r>
              <a:rPr lang="ru-RU" dirty="0" smtClean="0"/>
              <a:t>Личностная готовность ( проявляется в </a:t>
            </a:r>
            <a:r>
              <a:rPr lang="ru-RU" dirty="0" err="1" smtClean="0"/>
              <a:t>самоактуализации</a:t>
            </a:r>
            <a:r>
              <a:rPr lang="ru-RU" dirty="0" smtClean="0"/>
              <a:t>).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735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Света\Desktop\1328624523_deti_shkolniki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6" y="22381"/>
            <a:ext cx="874580" cy="1784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Света\Desktop\1328624479_deti_shkolniki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072" y="0"/>
            <a:ext cx="838928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Младший школьный возраст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(от 7 до 11 лет) 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04056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Ведущей деятельностью становится учеба.</a:t>
            </a:r>
          </a:p>
          <a:p>
            <a:pPr algn="just"/>
            <a:r>
              <a:rPr lang="ru-RU" dirty="0"/>
              <a:t>У детей в возрасте от 7 до 11 лет </a:t>
            </a:r>
            <a:r>
              <a:rPr lang="ru-RU" dirty="0" smtClean="0"/>
              <a:t>продолжает формироваться </a:t>
            </a:r>
            <a:r>
              <a:rPr lang="ru-RU" dirty="0"/>
              <a:t>стремление на все иметь </a:t>
            </a:r>
            <a:r>
              <a:rPr lang="ru-RU" dirty="0" smtClean="0"/>
              <a:t>свою </a:t>
            </a:r>
            <a:r>
              <a:rPr lang="ru-RU" dirty="0"/>
              <a:t>точку зрения. У них также появляются суждения о собственной </a:t>
            </a:r>
            <a:r>
              <a:rPr lang="ru-RU" dirty="0" smtClean="0"/>
              <a:t>социальной </a:t>
            </a:r>
            <a:r>
              <a:rPr lang="ru-RU" dirty="0"/>
              <a:t>значимости - самооценка. Она складывается благодаря развитию самосознания и обратной связи с теми из окружающих, чьим мнением они дорожат. </a:t>
            </a:r>
            <a:endParaRPr lang="ru-RU" dirty="0" smtClean="0"/>
          </a:p>
          <a:p>
            <a:pPr algn="just"/>
            <a:r>
              <a:rPr lang="ru-RU" dirty="0" smtClean="0"/>
              <a:t>Вторая </a:t>
            </a:r>
            <a:r>
              <a:rPr lang="ru-RU" dirty="0"/>
              <a:t>по значению деятельность младшего школьника -труд в двух характерных для этого возраста формах: в форме самообслуживания и в форме изготовления поделок.</a:t>
            </a:r>
          </a:p>
          <a:p>
            <a:pPr algn="just"/>
            <a:r>
              <a:rPr lang="ru-RU" dirty="0"/>
              <a:t>  Все  виды  деятельности  способствуют  развитию  познавательной  сферы.  Внимание, память, воображение, восприятие приобретают характер большей произвольности, ребенок осваивает способы самостоятельного </a:t>
            </a:r>
            <a:r>
              <a:rPr lang="ru-RU" dirty="0" smtClean="0"/>
              <a:t>управления ими</a:t>
            </a:r>
            <a:r>
              <a:rPr lang="ru-RU" dirty="0"/>
              <a:t>, чему помогает прогресс в речевом развитии. </a:t>
            </a:r>
            <a:endParaRPr lang="ru-RU" dirty="0" smtClean="0"/>
          </a:p>
          <a:p>
            <a:endParaRPr lang="ru-RU" dirty="0"/>
          </a:p>
          <a:p>
            <a:pPr algn="just"/>
            <a:r>
              <a:rPr lang="ru-RU" dirty="0" smtClean="0"/>
              <a:t>В умственном плане осваиваются классификации, сравнения, аналитико-синтетический тип деятельности, действия моделирования, становящиеся предпосылками будущего формирования формально-логического мышления.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28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а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025" y="0"/>
            <a:ext cx="1323975" cy="345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Подростковый возраст 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(от 11-12 до 14-15 лет)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Подростковый возраст считается периодом бурных внутренних переживаний и эмоциональных </a:t>
            </a:r>
            <a:r>
              <a:rPr lang="ru-RU" dirty="0" smtClean="0"/>
              <a:t>трудностей. Это </a:t>
            </a:r>
            <a:r>
              <a:rPr lang="ru-RU" dirty="0"/>
              <a:t>проявляется в возбудимости, частой смене настроения, неуравновешенности. Поступки многих подростков становится противоречивыми, непредсказуемыми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Наступление  подросткового  возраста  со  всей  очевидностью  проявляется  в  резком возмужании организма, внезапном увеличении роста и развитии вторичных сексуальных признаков. У девочек этот процесс начинается приблизительно на 2 года раньше и длится в течение более короткого времени (3-4 года), чем у мальчиков (4-5 лет). Этот возраст </a:t>
            </a:r>
            <a:r>
              <a:rPr lang="ru-RU" dirty="0" smtClean="0"/>
              <a:t>считается </a:t>
            </a:r>
            <a:r>
              <a:rPr lang="ru-RU" dirty="0"/>
              <a:t>периодом выраженного увеличения сексуальных желаний и сексуальной энергии, особенно у мальчиков. </a:t>
            </a:r>
          </a:p>
          <a:p>
            <a:r>
              <a:rPr lang="ru-RU" dirty="0"/>
              <a:t>Ведущим  видом  деятельности  в  этом  возрасте  является  интимно-личностное  общение со сверстниками. </a:t>
            </a:r>
            <a:endParaRPr lang="ru-RU" dirty="0" smtClean="0"/>
          </a:p>
          <a:p>
            <a:r>
              <a:rPr lang="ru-RU" dirty="0"/>
              <a:t>Центральным новообразованием подросткового возраста является «чувство </a:t>
            </a:r>
            <a:r>
              <a:rPr lang="ru-RU" dirty="0" smtClean="0"/>
              <a:t>взрослости» </a:t>
            </a:r>
            <a:r>
              <a:rPr lang="ru-RU" dirty="0"/>
              <a:t>- отношение подростка к себе как к </a:t>
            </a:r>
            <a:r>
              <a:rPr lang="ru-RU" dirty="0" smtClean="0"/>
              <a:t>взрослому.</a:t>
            </a:r>
          </a:p>
          <a:p>
            <a:r>
              <a:rPr lang="ru-RU" dirty="0"/>
              <a:t>В подростковом возрасте среди детей начинают выделяться группы. </a:t>
            </a:r>
            <a:endParaRPr lang="ru-RU" dirty="0" smtClean="0"/>
          </a:p>
          <a:p>
            <a:r>
              <a:rPr lang="ru-RU" dirty="0"/>
              <a:t>Подростковый  возраст  характеризуется  возрастанием  познавательной  активности («пик любознательности» приходится на 11-12 лет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958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вета\Desktop\beautiful-boy-boyfriend-drawing-Favim.com-9019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784" y="3959264"/>
            <a:ext cx="2047875" cy="2867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u="sng" dirty="0" smtClean="0">
                <a:solidFill>
                  <a:srgbClr val="000000"/>
                </a:solidFill>
              </a:rPr>
              <a:t>Юношеский возраст </a:t>
            </a:r>
            <a:br>
              <a:rPr lang="ru-RU" b="0" u="sng" dirty="0" smtClean="0">
                <a:solidFill>
                  <a:srgbClr val="000000"/>
                </a:solidFill>
              </a:rPr>
            </a:br>
            <a:r>
              <a:rPr lang="ru-RU" b="0" u="sng" dirty="0" smtClean="0">
                <a:solidFill>
                  <a:srgbClr val="000000"/>
                </a:solidFill>
              </a:rPr>
              <a:t>(от 15-16 до 18-21 года)</a:t>
            </a:r>
            <a:endParaRPr lang="ru-RU" sz="3600" b="0" u="sng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Основными </a:t>
            </a:r>
            <a:r>
              <a:rPr lang="ru-RU" dirty="0"/>
              <a:t>задачами этого возраста являются профессиональное самоопределение и поиск спутника жизни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Выбор профессии, места жительства, обретение финансовой независимости или хотя бы источника доходов – это глобальные задачи, встающие перед молодым человеком. Их решение требует участия и поддержки со стороны взрослых, но не в той форме, в которой она оказывалась в детстве.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12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</a:rPr>
              <a:t>Список литературы по работе с горем: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Волкан</a:t>
            </a:r>
            <a:r>
              <a:rPr lang="ru-RU" dirty="0" smtClean="0"/>
              <a:t> </a:t>
            </a:r>
            <a:r>
              <a:rPr lang="ru-RU" dirty="0" err="1" smtClean="0"/>
              <a:t>Вамик</a:t>
            </a:r>
            <a:r>
              <a:rPr lang="ru-RU" dirty="0" smtClean="0"/>
              <a:t>, </a:t>
            </a:r>
            <a:r>
              <a:rPr lang="ru-RU" dirty="0" err="1" smtClean="0"/>
              <a:t>Зинтл</a:t>
            </a:r>
            <a:r>
              <a:rPr lang="ru-RU" dirty="0" smtClean="0"/>
              <a:t> Элизабет «Жизнь после утраты: психология </a:t>
            </a:r>
            <a:r>
              <a:rPr lang="ru-RU" dirty="0" err="1" smtClean="0"/>
              <a:t>горевания</a:t>
            </a:r>
            <a:r>
              <a:rPr lang="ru-RU" dirty="0" smtClean="0"/>
              <a:t>»</a:t>
            </a:r>
          </a:p>
          <a:p>
            <a:r>
              <a:rPr lang="ru-RU" dirty="0" err="1" smtClean="0"/>
              <a:t>Дж.Вильям</a:t>
            </a:r>
            <a:r>
              <a:rPr lang="ru-RU" dirty="0" smtClean="0"/>
              <a:t> </a:t>
            </a:r>
            <a:r>
              <a:rPr lang="ru-RU" dirty="0" err="1" smtClean="0"/>
              <a:t>Ворден</a:t>
            </a:r>
            <a:r>
              <a:rPr lang="ru-RU" dirty="0" smtClean="0"/>
              <a:t> «Консультирование и терапия горя»</a:t>
            </a:r>
          </a:p>
          <a:p>
            <a:r>
              <a:rPr lang="ru-RU" dirty="0" smtClean="0"/>
              <a:t>Элизабет </a:t>
            </a:r>
            <a:r>
              <a:rPr lang="ru-RU" dirty="0" err="1" smtClean="0"/>
              <a:t>Кюблер</a:t>
            </a:r>
            <a:r>
              <a:rPr lang="ru-RU" dirty="0" smtClean="0"/>
              <a:t>-Росс «О смерти и умирании»</a:t>
            </a:r>
          </a:p>
          <a:p>
            <a:r>
              <a:rPr lang="ru-RU" dirty="0" smtClean="0"/>
              <a:t>Дэвид </a:t>
            </a:r>
            <a:r>
              <a:rPr lang="ru-RU" dirty="0" err="1" smtClean="0"/>
              <a:t>Кесслер</a:t>
            </a:r>
            <a:r>
              <a:rPr lang="ru-RU" dirty="0" smtClean="0"/>
              <a:t>: Поиск смысла. Заключительная стадия </a:t>
            </a:r>
            <a:r>
              <a:rPr lang="ru-RU" dirty="0" err="1" smtClean="0"/>
              <a:t>горевания</a:t>
            </a:r>
            <a:r>
              <a:rPr lang="ru-RU" dirty="0" smtClean="0"/>
              <a:t>, которая поможет пережить потерю и начать двигаться»</a:t>
            </a:r>
          </a:p>
          <a:p>
            <a:r>
              <a:rPr lang="ru-RU" dirty="0" smtClean="0"/>
              <a:t>А.В. Гнездилов «Психология и психотерапия потерь»</a:t>
            </a:r>
          </a:p>
          <a:p>
            <a:r>
              <a:rPr lang="ru-RU" dirty="0" smtClean="0"/>
              <a:t>Ю.В. </a:t>
            </a:r>
            <a:r>
              <a:rPr lang="ru-RU" dirty="0" err="1" smtClean="0"/>
              <a:t>Заманаева</a:t>
            </a:r>
            <a:r>
              <a:rPr lang="ru-RU" dirty="0" smtClean="0"/>
              <a:t> «Утрата близкого человека- испытание жизнью»</a:t>
            </a:r>
          </a:p>
          <a:p>
            <a:r>
              <a:rPr lang="ru-RU" dirty="0" err="1" smtClean="0"/>
              <a:t>В.Оклейдер</a:t>
            </a:r>
            <a:r>
              <a:rPr lang="ru-RU" dirty="0" smtClean="0"/>
              <a:t> «Скрытые сокровища: Путеводитель по внутреннему миру ребенка»</a:t>
            </a:r>
          </a:p>
          <a:p>
            <a:r>
              <a:rPr lang="ru-RU" dirty="0" err="1" smtClean="0"/>
              <a:t>С.А.Шефов</a:t>
            </a:r>
            <a:r>
              <a:rPr lang="ru-RU" dirty="0" smtClean="0"/>
              <a:t> «Психология горя»</a:t>
            </a:r>
          </a:p>
          <a:p>
            <a:r>
              <a:rPr lang="ru-RU" dirty="0" smtClean="0"/>
              <a:t>Статья «Утрата близких людей. Задачи работы горя. </a:t>
            </a:r>
            <a:r>
              <a:rPr lang="ru-RU" dirty="0" err="1" smtClean="0"/>
              <a:t>Горевание</a:t>
            </a:r>
            <a:r>
              <a:rPr lang="ru-RU" dirty="0" smtClean="0"/>
              <a:t>», автор Н.Н. </a:t>
            </a:r>
            <a:r>
              <a:rPr lang="ru-RU" dirty="0" err="1" smtClean="0"/>
              <a:t>Обердерфер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210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632848" cy="10801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СПАСИБО ЗА ВНИМАНИЕ!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050" name="Picture 2" descr="Картинки по запросу семья рисуно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5010745" cy="3330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22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848872" cy="5371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Света\AppData\Local\Microsoft\Windows\INetCache\IE\2X6R8E5F\Greta_oto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5279234"/>
            <a:ext cx="2995570" cy="14127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69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Линия" descr="Линия"/>
          <p:cNvPicPr>
            <a:picLocks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2566" y="4213810"/>
            <a:ext cx="8629396" cy="284815"/>
          </a:xfrm>
          <a:prstGeom prst="rect">
            <a:avLst/>
          </a:prstGeom>
        </p:spPr>
      </p:pic>
      <p:grpSp>
        <p:nvGrpSpPr>
          <p:cNvPr id="170" name="Группа"/>
          <p:cNvGrpSpPr/>
          <p:nvPr/>
        </p:nvGrpSpPr>
        <p:grpSpPr>
          <a:xfrm>
            <a:off x="8222654" y="4199855"/>
            <a:ext cx="357319" cy="792846"/>
            <a:chOff x="0" y="-44450"/>
            <a:chExt cx="508187" cy="1127602"/>
          </a:xfrm>
        </p:grpSpPr>
        <p:pic>
          <p:nvPicPr>
            <p:cNvPr id="167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138806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169" name="18"/>
            <p:cNvSpPr txBox="1"/>
            <p:nvPr/>
          </p:nvSpPr>
          <p:spPr>
            <a:xfrm>
              <a:off x="0" y="543290"/>
              <a:ext cx="508187" cy="539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18</a:t>
              </a:r>
            </a:p>
          </p:txBody>
        </p:sp>
      </p:grpSp>
      <p:grpSp>
        <p:nvGrpSpPr>
          <p:cNvPr id="174" name="Группа"/>
          <p:cNvGrpSpPr/>
          <p:nvPr/>
        </p:nvGrpSpPr>
        <p:grpSpPr>
          <a:xfrm>
            <a:off x="614701" y="4128842"/>
            <a:ext cx="471924" cy="1348125"/>
            <a:chOff x="-119593" y="-145446"/>
            <a:chExt cx="671178" cy="1917331"/>
          </a:xfrm>
        </p:grpSpPr>
        <p:pic>
          <p:nvPicPr>
            <p:cNvPr id="171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-6388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173" name="2 мес."/>
            <p:cNvSpPr txBox="1"/>
            <p:nvPr/>
          </p:nvSpPr>
          <p:spPr>
            <a:xfrm rot="16199269">
              <a:off x="-742670" y="477631"/>
              <a:ext cx="1917331" cy="6711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rtl="1">
                <a:defRPr sz="2400"/>
              </a:lvl1pPr>
            </a:lstStyle>
            <a:p>
              <a:r>
                <a:t>2 мес.</a:t>
              </a:r>
            </a:p>
          </p:txBody>
        </p:sp>
      </p:grpSp>
      <p:grpSp>
        <p:nvGrpSpPr>
          <p:cNvPr id="178" name="Группа"/>
          <p:cNvGrpSpPr/>
          <p:nvPr/>
        </p:nvGrpSpPr>
        <p:grpSpPr>
          <a:xfrm>
            <a:off x="6216591" y="4199855"/>
            <a:ext cx="471924" cy="1045229"/>
            <a:chOff x="-119689" y="-44450"/>
            <a:chExt cx="671179" cy="1486547"/>
          </a:xfrm>
        </p:grpSpPr>
        <p:pic>
          <p:nvPicPr>
            <p:cNvPr id="175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-6483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177" name="13-14"/>
            <p:cNvSpPr txBox="1"/>
            <p:nvPr/>
          </p:nvSpPr>
          <p:spPr>
            <a:xfrm rot="16200000">
              <a:off x="-412975" y="477631"/>
              <a:ext cx="1257752" cy="6711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/>
              </a:lvl1pPr>
            </a:lstStyle>
            <a:p>
              <a:r>
                <a:t>13-14</a:t>
              </a:r>
            </a:p>
          </p:txBody>
        </p:sp>
      </p:grpSp>
      <p:grpSp>
        <p:nvGrpSpPr>
          <p:cNvPr id="182" name="Группа"/>
          <p:cNvGrpSpPr/>
          <p:nvPr/>
        </p:nvGrpSpPr>
        <p:grpSpPr>
          <a:xfrm>
            <a:off x="233292" y="4199856"/>
            <a:ext cx="229957" cy="792846"/>
            <a:chOff x="-1" y="-44450"/>
            <a:chExt cx="327047" cy="1127602"/>
          </a:xfrm>
        </p:grpSpPr>
        <p:sp>
          <p:nvSpPr>
            <p:cNvPr id="179" name="0"/>
            <p:cNvSpPr txBox="1"/>
            <p:nvPr/>
          </p:nvSpPr>
          <p:spPr>
            <a:xfrm>
              <a:off x="-1" y="543290"/>
              <a:ext cx="327047" cy="539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0</a:t>
              </a:r>
            </a:p>
          </p:txBody>
        </p:sp>
        <p:pic>
          <p:nvPicPr>
            <p:cNvPr id="180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-13214" y="133482"/>
              <a:ext cx="444766" cy="88901"/>
            </a:xfrm>
            <a:prstGeom prst="rect">
              <a:avLst/>
            </a:prstGeom>
            <a:effectLst/>
          </p:spPr>
        </p:pic>
      </p:grpSp>
      <p:grpSp>
        <p:nvGrpSpPr>
          <p:cNvPr id="188" name="Группа"/>
          <p:cNvGrpSpPr/>
          <p:nvPr/>
        </p:nvGrpSpPr>
        <p:grpSpPr>
          <a:xfrm>
            <a:off x="1582666" y="4199854"/>
            <a:ext cx="229957" cy="792845"/>
            <a:chOff x="-1" y="-44450"/>
            <a:chExt cx="327047" cy="1127600"/>
          </a:xfrm>
        </p:grpSpPr>
        <p:pic>
          <p:nvPicPr>
            <p:cNvPr id="185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-13214" y="133482"/>
              <a:ext cx="444766" cy="88901"/>
            </a:xfrm>
            <a:prstGeom prst="rect">
              <a:avLst/>
            </a:prstGeom>
            <a:effectLst/>
          </p:spPr>
        </p:pic>
        <p:sp>
          <p:nvSpPr>
            <p:cNvPr id="187" name="1"/>
            <p:cNvSpPr txBox="1"/>
            <p:nvPr/>
          </p:nvSpPr>
          <p:spPr>
            <a:xfrm>
              <a:off x="-1" y="543289"/>
              <a:ext cx="327047" cy="5398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</a:t>
              </a:r>
            </a:p>
          </p:txBody>
        </p:sp>
      </p:grpSp>
      <p:grpSp>
        <p:nvGrpSpPr>
          <p:cNvPr id="200" name="Группа"/>
          <p:cNvGrpSpPr/>
          <p:nvPr/>
        </p:nvGrpSpPr>
        <p:grpSpPr>
          <a:xfrm>
            <a:off x="4281415" y="4199857"/>
            <a:ext cx="230832" cy="792846"/>
            <a:chOff x="-1" y="-44450"/>
            <a:chExt cx="328292" cy="1127602"/>
          </a:xfrm>
        </p:grpSpPr>
        <p:pic>
          <p:nvPicPr>
            <p:cNvPr id="197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-13214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199" name="7"/>
            <p:cNvSpPr txBox="1"/>
            <p:nvPr/>
          </p:nvSpPr>
          <p:spPr>
            <a:xfrm>
              <a:off x="-1" y="543290"/>
              <a:ext cx="328292" cy="539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7</a:t>
              </a:r>
            </a:p>
          </p:txBody>
        </p:sp>
      </p:grpSp>
      <p:grpSp>
        <p:nvGrpSpPr>
          <p:cNvPr id="206" name="Группа"/>
          <p:cNvGrpSpPr/>
          <p:nvPr/>
        </p:nvGrpSpPr>
        <p:grpSpPr>
          <a:xfrm>
            <a:off x="5523903" y="4199856"/>
            <a:ext cx="357319" cy="792846"/>
            <a:chOff x="0" y="-44450"/>
            <a:chExt cx="508186" cy="1127602"/>
          </a:xfrm>
        </p:grpSpPr>
        <p:pic>
          <p:nvPicPr>
            <p:cNvPr id="203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138806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205" name="11"/>
            <p:cNvSpPr txBox="1"/>
            <p:nvPr/>
          </p:nvSpPr>
          <p:spPr>
            <a:xfrm>
              <a:off x="0" y="543290"/>
              <a:ext cx="508186" cy="539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11</a:t>
              </a:r>
            </a:p>
          </p:txBody>
        </p:sp>
      </p:grpSp>
      <p:grpSp>
        <p:nvGrpSpPr>
          <p:cNvPr id="212" name="Группа"/>
          <p:cNvGrpSpPr/>
          <p:nvPr/>
        </p:nvGrpSpPr>
        <p:grpSpPr>
          <a:xfrm>
            <a:off x="6873278" y="4199855"/>
            <a:ext cx="357319" cy="792846"/>
            <a:chOff x="0" y="-44450"/>
            <a:chExt cx="508186" cy="1127602"/>
          </a:xfrm>
        </p:grpSpPr>
        <p:pic>
          <p:nvPicPr>
            <p:cNvPr id="209" name="Линия" descr="Линия"/>
            <p:cNvPicPr>
              <a:picLocks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16200000">
              <a:off x="138805" y="133482"/>
              <a:ext cx="444765" cy="88901"/>
            </a:xfrm>
            <a:prstGeom prst="rect">
              <a:avLst/>
            </a:prstGeom>
            <a:effectLst/>
          </p:spPr>
        </p:pic>
        <p:sp>
          <p:nvSpPr>
            <p:cNvPr id="211" name="16"/>
            <p:cNvSpPr txBox="1"/>
            <p:nvPr/>
          </p:nvSpPr>
          <p:spPr>
            <a:xfrm>
              <a:off x="0" y="543290"/>
              <a:ext cx="508186" cy="5398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r>
                <a:t>16</a:t>
              </a:r>
            </a:p>
          </p:txBody>
        </p:sp>
      </p:grpSp>
      <p:pic>
        <p:nvPicPr>
          <p:cNvPr id="230" name="Линия" descr="Линия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3650" y="4346089"/>
            <a:ext cx="1415315" cy="420974"/>
          </a:xfrm>
          <a:prstGeom prst="rect">
            <a:avLst/>
          </a:prstGeom>
        </p:spPr>
      </p:pic>
      <p:pic>
        <p:nvPicPr>
          <p:cNvPr id="232" name="Линия" descr="Линия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16446" y="3918492"/>
            <a:ext cx="1410255" cy="490116"/>
          </a:xfrm>
          <a:prstGeom prst="rect">
            <a:avLst/>
          </a:prstGeom>
        </p:spPr>
      </p:pic>
      <p:pic>
        <p:nvPicPr>
          <p:cNvPr id="234" name="Линия" descr="Линия"/>
          <p:cNvPicPr>
            <a:picLocks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059832" y="4319713"/>
            <a:ext cx="1406366" cy="455622"/>
          </a:xfrm>
          <a:prstGeom prst="rect">
            <a:avLst/>
          </a:prstGeom>
        </p:spPr>
      </p:pic>
      <p:pic>
        <p:nvPicPr>
          <p:cNvPr id="236" name="Линия" descr="Линия"/>
          <p:cNvPicPr>
            <a:picLocks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61245" y="4340552"/>
            <a:ext cx="559190" cy="305516"/>
          </a:xfrm>
          <a:prstGeom prst="rect">
            <a:avLst/>
          </a:prstGeom>
        </p:spPr>
      </p:pic>
      <p:pic>
        <p:nvPicPr>
          <p:cNvPr id="238" name="Линия" descr="Линия"/>
          <p:cNvPicPr>
            <a:picLocks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08907" y="3907878"/>
            <a:ext cx="1414860" cy="495195"/>
          </a:xfrm>
          <a:prstGeom prst="rect">
            <a:avLst/>
          </a:prstGeom>
        </p:spPr>
      </p:pic>
      <p:pic>
        <p:nvPicPr>
          <p:cNvPr id="240" name="Линия" descr="Линия"/>
          <p:cNvPicPr>
            <a:picLocks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5772804" y="4339617"/>
            <a:ext cx="1398626" cy="480906"/>
          </a:xfrm>
          <a:prstGeom prst="rect">
            <a:avLst/>
          </a:prstGeom>
        </p:spPr>
      </p:pic>
      <p:pic>
        <p:nvPicPr>
          <p:cNvPr id="242" name="Линия" descr="Линия"/>
          <p:cNvPicPr>
            <a:picLocks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4403676" y="3878057"/>
            <a:ext cx="1431651" cy="539897"/>
          </a:xfrm>
          <a:prstGeom prst="rect">
            <a:avLst/>
          </a:prstGeom>
        </p:spPr>
      </p:pic>
      <p:pic>
        <p:nvPicPr>
          <p:cNvPr id="244" name="Линия" descr="Линия"/>
          <p:cNvPicPr>
            <a:picLocks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1011" y="4117078"/>
            <a:ext cx="557028" cy="274179"/>
          </a:xfrm>
          <a:prstGeom prst="rect">
            <a:avLst/>
          </a:prstGeom>
        </p:spPr>
      </p:pic>
      <p:pic>
        <p:nvPicPr>
          <p:cNvPr id="246" name="Линия" descr="Линия"/>
          <p:cNvPicPr>
            <a:picLocks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2880" y="3980059"/>
            <a:ext cx="931774" cy="415662"/>
          </a:xfrm>
          <a:prstGeom prst="rect">
            <a:avLst/>
          </a:prstGeom>
        </p:spPr>
      </p:pic>
      <p:pic>
        <p:nvPicPr>
          <p:cNvPr id="248" name="Линия" descr="Линия"/>
          <p:cNvPicPr>
            <a:picLocks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6479" y="4089829"/>
            <a:ext cx="766806" cy="295130"/>
          </a:xfrm>
          <a:prstGeom prst="rect">
            <a:avLst/>
          </a:prstGeom>
        </p:spPr>
      </p:pic>
      <p:pic>
        <p:nvPicPr>
          <p:cNvPr id="250" name="Линия" descr="Линия"/>
          <p:cNvPicPr>
            <a:picLocks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0768" y="4153336"/>
            <a:ext cx="760327" cy="2219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71800" y="450912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780641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99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99"/>
                            </p:stCondLst>
                            <p:childTnLst>
                              <p:par>
                                <p:cTn id="28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999"/>
                            </p:stCondLst>
                            <p:childTnLst>
                              <p:par>
                                <p:cTn id="32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299"/>
                            </p:stCondLst>
                            <p:childTnLst>
                              <p:par>
                                <p:cTn id="36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6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"/>
                            </p:stCondLst>
                            <p:childTnLst>
                              <p:par>
                                <p:cTn id="4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6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6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6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400"/>
                            </p:stCondLst>
                            <p:childTnLst>
                              <p:par>
                                <p:cTn id="57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6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6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600"/>
                            </p:stCondLst>
                            <p:childTnLst>
                              <p:par>
                                <p:cTn id="6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6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 advAuto="0"/>
      <p:bldP spid="170" grpId="0" animBg="1" advAuto="0"/>
      <p:bldP spid="174" grpId="0" animBg="1" advAuto="0"/>
      <p:bldP spid="178" grpId="0" animBg="1" advAuto="0"/>
      <p:bldP spid="230" grpId="0" animBg="1" advAuto="0"/>
      <p:bldP spid="232" grpId="0" animBg="1" advAuto="0"/>
      <p:bldP spid="234" grpId="0" animBg="1" advAuto="0"/>
      <p:bldP spid="236" grpId="0" animBg="1" advAuto="0"/>
      <p:bldP spid="238" grpId="0" animBg="1" advAuto="0"/>
      <p:bldP spid="240" grpId="0" animBg="1" advAuto="0"/>
      <p:bldP spid="242" grpId="0" animBg="1" advAuto="0"/>
      <p:bldP spid="244" grpId="0" animBg="1" advAuto="0"/>
      <p:bldP spid="246" grpId="0" animBg="1" advAuto="0"/>
      <p:bldP spid="248" grpId="0" animBg="1" advAuto="0"/>
      <p:bldP spid="250" grpId="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Период новорожденности (0-2 месяца)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075240" cy="4641379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/>
              <a:t>Особый, кризисный период в психическом развитии ребёнка.</a:t>
            </a:r>
          </a:p>
          <a:p>
            <a:r>
              <a:rPr lang="ru-RU" sz="2000" dirty="0"/>
              <a:t>Признак кризиса – потеря в весе в первые дни после рождения. С одной стороны, ребёнок – беспомощное существо и полностью зависит от родителей в удовлетворении жизненных потребностей. С другой, при максимальной зависимости от взрослых ребёнок лишён ещё основных средств общения в виде человеческой речи. К концу периода появляется комплекс оживления, который включает в себя: общее моторное возбуждение при приближении взрослого; улыбка, использование крика, плача для привлечения к себе, то есть возникновение инициативы общения; обильные вокализации во время общения с матерью. Комплекс оживления появляется раньше у тех детей, матери которых общаются и играют с ними.</a:t>
            </a:r>
          </a:p>
          <a:p>
            <a:r>
              <a:rPr lang="ru-RU" sz="2000" dirty="0"/>
              <a:t>Основная особенность новорожденного — безграничные возможности усвоения нового опыта, приобретения свойственных человеку форм поведения</a:t>
            </a:r>
          </a:p>
          <a:p>
            <a:r>
              <a:rPr lang="ru-RU" sz="2000" dirty="0"/>
              <a:t>Необходимое условие нормального созревания мозга в </a:t>
            </a:r>
            <a:r>
              <a:rPr lang="ru-RU" sz="2000" dirty="0" smtClean="0"/>
              <a:t>период </a:t>
            </a:r>
            <a:r>
              <a:rPr lang="ru-RU" sz="2000" dirty="0"/>
              <a:t>новорожденности – упражнение органов чувств (анализаторов), поступление в мозг импульсов, получаемых при помощи разнообразных сигналов из внешнего мира.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89096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0000"/>
                </a:solidFill>
              </a:rPr>
              <a:t>Младенчество (от 2 месяцев до 1 года)</a:t>
            </a:r>
            <a:endParaRPr lang="ru-RU" sz="3200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28592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В этот период зависимость от взрослого носит всеобъемлющий характер.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К году ребёнок произносит первые слова, в это время закладываются основы речевых навыков. Дети сами закладывают эти основы, стремясь установить контакт </a:t>
            </a:r>
            <a:r>
              <a:rPr lang="ru-RU" sz="1600" dirty="0" smtClean="0">
                <a:solidFill>
                  <a:schemeClr val="tx1"/>
                </a:solidFill>
              </a:rPr>
              <a:t>со взрослыми </a:t>
            </a:r>
            <a:r>
              <a:rPr lang="ru-RU" sz="1600" dirty="0">
                <a:solidFill>
                  <a:schemeClr val="tx1"/>
                </a:solidFill>
              </a:rPr>
              <a:t>с помощью плача, </a:t>
            </a:r>
            <a:r>
              <a:rPr lang="ru-RU" sz="1600" dirty="0" err="1">
                <a:solidFill>
                  <a:schemeClr val="tx1"/>
                </a:solidFill>
              </a:rPr>
              <a:t>гуления</a:t>
            </a:r>
            <a:r>
              <a:rPr lang="ru-RU" sz="1600" dirty="0">
                <a:solidFill>
                  <a:schemeClr val="tx1"/>
                </a:solidFill>
              </a:rPr>
              <a:t>, воркования, лепета, жестов, а затем и первых слов.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В освоении предметной деятельности огромное значение имеют игрушки. Знания о людях и окружающих предметах складываются у детей на основе информации, полученной от собственных органов чувств и случайных движений.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Потребность возраста – потребность в безопасности, защищенности. В этом главная функция взрослого человека. Если ребёнок чувствует себя в безопасности, то он открыт окружающему миру, доверят ему и осваивает его смелее. Если нет – ограничивает взаимодействие с миром замкнутой ситуацией. В младшем возрасте у человека формируется чувство доверия или недоверия к окружающему миру (людям, вещам, явлениям), которое человек пронесет через всю жизнь. Чувство отчужденности возникает при дефиците внимания, любви, ласки, при жестоком обращении с детьми.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В этом же возрасте формируется чувство привязанности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Света\Desktop\mama_s_rebyonk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68619"/>
            <a:ext cx="2561580" cy="15971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803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0000"/>
                </a:solidFill>
              </a:rPr>
              <a:t>Младенчество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/>
              <a:t>Развитие движений и действий</a:t>
            </a:r>
            <a:r>
              <a:rPr lang="ru-RU" dirty="0"/>
              <a:t>. На протяжении первого года жизни ребенок достигает больших успехов, овладевая передвижением в пространстве и простейшими действиями с предметами. Он научается держать головку, садиться, </a:t>
            </a:r>
            <a:r>
              <a:rPr lang="ru-RU" dirty="0" smtClean="0"/>
              <a:t>начинает ползать</a:t>
            </a:r>
            <a:r>
              <a:rPr lang="ru-RU" dirty="0"/>
              <a:t>, передвигаться на </a:t>
            </a:r>
            <a:r>
              <a:rPr lang="ru-RU" dirty="0" smtClean="0"/>
              <a:t>четвереньках, </a:t>
            </a:r>
            <a:r>
              <a:rPr lang="ru-RU" dirty="0"/>
              <a:t>принимать вертикальное положение и делать несколько шагов; начинает тянуться к предметам, схватывать и удерживать их, наконец, манипулировать (действовать с предметами) ими - размахивать, бросать, постукивать о кроватку и т.д. </a:t>
            </a:r>
          </a:p>
          <a:p>
            <a:r>
              <a:rPr lang="ru-RU" dirty="0"/>
              <a:t>Совместная деятельность взрослого и ребенка состоит в том, что, взрослый руководит действиями младенца, а также в том, что младенец, будучи не в состоянии сам выполнить какое-либо действие, обращается к помощи и содействию взрослого. </a:t>
            </a:r>
            <a:endParaRPr lang="ru-RU" dirty="0" smtClean="0"/>
          </a:p>
          <a:p>
            <a:r>
              <a:rPr lang="ru-RU" u="sng" dirty="0" smtClean="0"/>
              <a:t>Развитие </a:t>
            </a:r>
            <a:r>
              <a:rPr lang="ru-RU" u="sng" dirty="0"/>
              <a:t>ориентировки в окружающем мире</a:t>
            </a:r>
            <a:r>
              <a:rPr lang="ru-RU" dirty="0"/>
              <a:t>. По мере овладения новыми видами движения и их совершенствования происходит формирование ориентировки ребенка в свойствах и отношениях предметов, в окружающем пространстве.</a:t>
            </a:r>
          </a:p>
          <a:p>
            <a:r>
              <a:rPr lang="ru-RU" dirty="0"/>
              <a:t>Действия, которыми ребенок овладевает под руководством взрослого, создают основу для психического развития. Зависимость младенца от взрослых приводит к тому, что отношение ребенка к действительности и к самому себе всегда преломляется через призму отношений с другим человеком. Иначе говоря, отношение ребенка к действительности оказывается с самого начала социальным, общественным отношением.</a:t>
            </a:r>
          </a:p>
          <a:p>
            <a:r>
              <a:rPr lang="ru-RU" dirty="0"/>
              <a:t>Происходит формирование предпосылок усвоения речи. Потребность общения создает основу для возникновения подражания звукам человеческой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659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950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Раннее детство (1-3 года)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660572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К концу первого года жизни ребенок приобретает некоторую степень автономности и самостоятельности, пока ещё в очень ограниченных пределах.</a:t>
            </a:r>
          </a:p>
          <a:p>
            <a:pPr algn="just"/>
            <a:r>
              <a:rPr lang="ru-RU" sz="1800" dirty="0" smtClean="0"/>
              <a:t>К году возникают первые представления о себе: о частях своего тела. При специальном обучении взрослыми к полутора годам ребенок может узнавать себя  в зеркале, осваивает идентичность отражения и своей внешности. </a:t>
            </a:r>
          </a:p>
          <a:p>
            <a:pPr algn="just"/>
            <a:r>
              <a:rPr lang="ru-RU" sz="1800" dirty="0" smtClean="0"/>
              <a:t>Трехлетний малыш интересуется всем, что с ним связано, например, тенью. </a:t>
            </a:r>
            <a:r>
              <a:rPr lang="ru-RU" sz="1800" dirty="0"/>
              <a:t>Н</a:t>
            </a:r>
            <a:r>
              <a:rPr lang="ru-RU" sz="1800" dirty="0" smtClean="0"/>
              <a:t>ачинает использовать местоимение «я», усваивает своё имя, пол. К трем годам ребенок уже знает, мальчик он или девочка.</a:t>
            </a:r>
          </a:p>
          <a:p>
            <a:pPr algn="just"/>
            <a:r>
              <a:rPr lang="ru-RU" sz="1800" dirty="0" smtClean="0"/>
              <a:t>У детей от 1 до 3 лет большой диапазон страхов: перед животными или движущимися машинами, многие бояться спать в одиночестве.</a:t>
            </a:r>
          </a:p>
          <a:p>
            <a:pPr algn="just"/>
            <a:r>
              <a:rPr lang="ru-RU" sz="1800" dirty="0" smtClean="0"/>
              <a:t>Основными достижениями раннего возраста являются: овладение телом, овладение речью, развитие </a:t>
            </a:r>
            <a:r>
              <a:rPr lang="ru-RU" sz="1800" dirty="0"/>
              <a:t>предметной деятельности. Эти достижения проявляются: в телесной активности, </a:t>
            </a:r>
            <a:r>
              <a:rPr lang="ru-RU" sz="1800" dirty="0" err="1"/>
              <a:t>координированности</a:t>
            </a:r>
            <a:r>
              <a:rPr lang="ru-RU" sz="1800" dirty="0"/>
              <a:t> движений и действий, </a:t>
            </a:r>
            <a:r>
              <a:rPr lang="ru-RU" sz="1800" dirty="0" err="1"/>
              <a:t>прямохождении</a:t>
            </a:r>
            <a:r>
              <a:rPr lang="ru-RU" sz="1800" dirty="0"/>
              <a:t>, в развитии соотносящих и орудийных действий; в бурном развитии речи, в развитии способности к замещению, символическим действиям и использованию знаков; в развитии наглядно-действенного, наглядно-образного и знакового мышления, в развитии воображения и памяти; в чувствовании себя источником воображения и воли, в выделении своего «Я» и в появлении так называемого чувства личности.</a:t>
            </a:r>
          </a:p>
        </p:txBody>
      </p:sp>
    </p:spTree>
    <p:extLst>
      <p:ext uri="{BB962C8B-B14F-4D97-AF65-F5344CB8AC3E}">
        <p14:creationId xmlns:p14="http://schemas.microsoft.com/office/powerpoint/2010/main" val="266318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вета\Desktop\unnam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869160"/>
            <a:ext cx="6772275" cy="185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</a:rPr>
              <a:t>КРИЗИС 3-</a:t>
            </a:r>
            <a:r>
              <a:rPr lang="ru-RU" dirty="0">
                <a:solidFill>
                  <a:srgbClr val="000000"/>
                </a:solidFill>
              </a:rPr>
              <a:t>х</a:t>
            </a:r>
            <a:r>
              <a:rPr lang="ru-RU" dirty="0" smtClean="0">
                <a:solidFill>
                  <a:srgbClr val="000000"/>
                </a:solidFill>
              </a:rPr>
              <a:t> лет – кризис «семизвездия»: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381642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НЕГАТИВИЗМ;</a:t>
            </a:r>
          </a:p>
          <a:p>
            <a:r>
              <a:rPr lang="ru-RU" dirty="0" smtClean="0"/>
              <a:t>- УПРЯМСТВО;</a:t>
            </a:r>
          </a:p>
          <a:p>
            <a:r>
              <a:rPr lang="ru-RU" dirty="0" smtClean="0"/>
              <a:t>- СТРОПТИВОСТЬ;</a:t>
            </a:r>
          </a:p>
          <a:p>
            <a:r>
              <a:rPr lang="ru-RU" dirty="0" smtClean="0"/>
              <a:t>- СВОЕВОЛИЕ;</a:t>
            </a:r>
          </a:p>
          <a:p>
            <a:r>
              <a:rPr lang="ru-RU" dirty="0" smtClean="0"/>
              <a:t>- ПРОТЕСТНОЕ ПОВЕДЕНИЕ;</a:t>
            </a:r>
          </a:p>
          <a:p>
            <a:r>
              <a:rPr lang="ru-RU" dirty="0" smtClean="0"/>
              <a:t>- ОБЕСЦЕНИВАНИЕ ТРЕБОВАНИЙ ВЗРОСЛЫХ;</a:t>
            </a:r>
          </a:p>
          <a:p>
            <a:r>
              <a:rPr lang="ru-RU" dirty="0" smtClean="0"/>
              <a:t>- РЕВНОСТЬ; </a:t>
            </a:r>
          </a:p>
          <a:p>
            <a:r>
              <a:rPr lang="ru-RU" dirty="0" smtClean="0"/>
              <a:t>- ДЕСПОТИЗМ.</a:t>
            </a:r>
          </a:p>
          <a:p>
            <a:r>
              <a:rPr lang="ru-RU" dirty="0" smtClean="0"/>
              <a:t>Феномен «Я сам» означает возникновение самостоятельности и отделение ребенка от взрослого.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20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1258407992_28_fun_pictu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797152"/>
            <a:ext cx="292608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000000"/>
                </a:solidFill>
              </a:rPr>
              <a:t>Дошкольный возраст (от 3 до 6-7 лет)</a:t>
            </a:r>
            <a:endParaRPr lang="ru-RU" sz="3600" dirty="0">
              <a:solidFill>
                <a:srgbClr val="0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Ведущий вид деятельности –игра.</a:t>
            </a:r>
            <a:r>
              <a:rPr lang="ru-RU" dirty="0"/>
              <a:t> </a:t>
            </a:r>
            <a:r>
              <a:rPr lang="ru-RU" dirty="0" smtClean="0"/>
              <a:t>Игра возникает в 3 года, когда ребенок начинает мыслить целостными образами – символами реальных предметов, явлений и действий.</a:t>
            </a:r>
          </a:p>
          <a:p>
            <a:r>
              <a:rPr lang="ru-RU" dirty="0" smtClean="0"/>
              <a:t>Через игру ребенок усваивает систему отношений со взрослыми. В игре появляется сюжет и распределение ролей. Появляется потребность в общении с другими детьми.</a:t>
            </a:r>
          </a:p>
          <a:p>
            <a:r>
              <a:rPr lang="ru-RU" dirty="0" smtClean="0"/>
              <a:t>Восприятие, внимание, память в дошкольном детстве характеризуется нарастанием элементов произвольности, мышление приобретает форму наглядно-образного, речь начинает выполнять функции планирования и регуляции деятельности, активно развивается воображение.</a:t>
            </a:r>
          </a:p>
          <a:p>
            <a:r>
              <a:rPr lang="ru-RU" dirty="0" smtClean="0"/>
              <a:t>Новообразованием дошкольного возраста являются комплексы готовности к школьному обучению</a:t>
            </a:r>
          </a:p>
        </p:txBody>
      </p:sp>
    </p:spTree>
    <p:extLst>
      <p:ext uri="{BB962C8B-B14F-4D97-AF65-F5344CB8AC3E}">
        <p14:creationId xmlns:p14="http://schemas.microsoft.com/office/powerpoint/2010/main" val="1761872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1343</TotalTime>
  <Words>1553</Words>
  <Application>Microsoft Macintosh PowerPoint</Application>
  <PresentationFormat>Экран (4:3)</PresentationFormat>
  <Paragraphs>84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 ВЕБИНАР  «Возрастные кризисы, как часть социально-психологического развития ребенка. Как помочь ребенку в их прохождении»</vt:lpstr>
      <vt:lpstr>Презентация PowerPoint</vt:lpstr>
      <vt:lpstr>Презентация PowerPoint</vt:lpstr>
      <vt:lpstr>Период новорожденности (0-2 месяца)</vt:lpstr>
      <vt:lpstr>Младенчество (от 2 месяцев до 1 года)</vt:lpstr>
      <vt:lpstr>Младенчество</vt:lpstr>
      <vt:lpstr>Раннее детство (1-3 года)</vt:lpstr>
      <vt:lpstr>КРИЗИС 3-х лет – кризис «семизвездия»:</vt:lpstr>
      <vt:lpstr>Дошкольный возраст (от 3 до 6-7 лет)</vt:lpstr>
      <vt:lpstr> Показатели готовности к школьному обучению:</vt:lpstr>
      <vt:lpstr>Младший школьный возраст  (от 7 до 11 лет) </vt:lpstr>
      <vt:lpstr>Подростковый возраст  (от 11-12 до 14-15 лет)</vt:lpstr>
      <vt:lpstr>Юношеский возраст  (от 15-16 до 18-21 года)</vt:lpstr>
      <vt:lpstr>Список литературы по работе с горем: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Практический семинар</dc:title>
  <dc:creator>Света</dc:creator>
  <cp:lastModifiedBy>11 кудрявцев </cp:lastModifiedBy>
  <cp:revision>62</cp:revision>
  <dcterms:created xsi:type="dcterms:W3CDTF">2016-12-07T09:26:17Z</dcterms:created>
  <dcterms:modified xsi:type="dcterms:W3CDTF">2022-10-25T06:42:36Z</dcterms:modified>
</cp:coreProperties>
</file>