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0" r:id="rId7"/>
    <p:sldId id="276" r:id="rId8"/>
    <p:sldId id="277" r:id="rId9"/>
    <p:sldId id="261" r:id="rId10"/>
    <p:sldId id="275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71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6" y="5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91358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5073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4b38c203658ffb6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4b38c203658ffb6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8410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a461d42291f642d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a461d42291f642d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6708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a3ba4ac5b19a6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a3ba4ac5b19a67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380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57dc7be7ba52b7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57dc7be7ba52b79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3554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57dc7be7ba52b79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57dc7be7ba52b79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4676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57dc7be7ba52b79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57dc7be7ba52b79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2152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57dc7be7ba52b79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57dc7be7ba52b79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8533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c1eb12c12152bb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c1eb12c12152bb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4151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4c1eb12c12152bb3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4c1eb12c12152bb3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7578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c1eb12c12152bb3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4c1eb12c12152bb3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0771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4b38c203658ffb6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4b38c203658ffb6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7744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5357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grpSp>
        <p:nvGrpSpPr>
          <p:cNvPr id="2" name="Group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5535" y="54592"/>
            <a:ext cx="8939283" cy="380772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"Как оказать психологическую помощь своему ребенку"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0531" y="327546"/>
            <a:ext cx="7253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cs typeface="Adobe Devanagari" pitchFamily="18" charset="0"/>
              </a:rPr>
              <a:t>Этапы </a:t>
            </a:r>
            <a:r>
              <a:rPr lang="ru-RU" sz="2800" dirty="0" smtClean="0">
                <a:cs typeface="Adobe Devanagari" pitchFamily="18" charset="0"/>
              </a:rPr>
              <a:t>взаимодействия </a:t>
            </a:r>
            <a:r>
              <a:rPr lang="ru-RU" sz="2800" dirty="0">
                <a:cs typeface="Adobe Devanagari" pitchFamily="18" charset="0"/>
              </a:rPr>
              <a:t>с ребенком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723" y="1037229"/>
            <a:ext cx="44867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cs typeface="Adobe Devanagari" pitchFamily="18" charset="0"/>
              </a:rPr>
              <a:t>Создайте атмосферу комфорта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cs typeface="Adobe Devanagari" pitchFamily="18" charset="0"/>
              </a:rPr>
              <a:t>Выслушайте и поймите, что испытывает ребенок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cs typeface="Adobe Devanagari" pitchFamily="18" charset="0"/>
              </a:rPr>
              <a:t>Расспросите ребенка о ситуации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cs typeface="Adobe Devanagari" pitchFamily="18" charset="0"/>
              </a:rPr>
              <a:t>Предлагайте варианты решения, пока они не удовлетворят всех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cs typeface="Adobe Devanagari" pitchFamily="18" charset="0"/>
              </a:rPr>
              <a:t>Проясните план реализации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cs typeface="Adobe Devanagari" pitchFamily="18" charset="0"/>
              </a:rPr>
              <a:t>Обязательно обсудите результаты</a:t>
            </a:r>
          </a:p>
        </p:txBody>
      </p:sp>
      <p:pic>
        <p:nvPicPr>
          <p:cNvPr id="5" name="Рисунок 4" descr="http://www.next-element.com/wp-content/uploads/2020/12/NonConsensualHelpingBLOG-scal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106" y="2115403"/>
            <a:ext cx="4769893" cy="2859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78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159" y="922832"/>
            <a:ext cx="2542625" cy="303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/>
          <p:nvPr/>
        </p:nvSpPr>
        <p:spPr>
          <a:xfrm>
            <a:off x="332625" y="127166"/>
            <a:ext cx="3354000" cy="459084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0"/>
          <p:cNvSpPr/>
          <p:nvPr/>
        </p:nvSpPr>
        <p:spPr>
          <a:xfrm>
            <a:off x="5681233" y="298941"/>
            <a:ext cx="3186000" cy="4286533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0"/>
          <p:cNvSpPr txBox="1"/>
          <p:nvPr/>
        </p:nvSpPr>
        <p:spPr>
          <a:xfrm>
            <a:off x="436079" y="259705"/>
            <a:ext cx="3147093" cy="4325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Самое главное, на что может повлиять взрослый, — собственное эмоциональное состояние. И это же самый действенный инструмент влияния на состояние </a:t>
            </a:r>
            <a:r>
              <a:rPr lang="ru" sz="1800" dirty="0" smtClean="0">
                <a:solidFill>
                  <a:schemeClr val="dk1"/>
                </a:solidFill>
              </a:rPr>
              <a:t>детей. </a:t>
            </a:r>
            <a:r>
              <a:rPr lang="ru" sz="1800" dirty="0">
                <a:solidFill>
                  <a:schemeClr val="dk1"/>
                </a:solidFill>
              </a:rPr>
              <a:t>Чем сложнее и тревожнее ситуация вокруг, тем сильнее детям и подросткам нужны стабильные, спокойные взрослые.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118" name="Google Shape;118;p20"/>
          <p:cNvSpPr txBox="1"/>
          <p:nvPr/>
        </p:nvSpPr>
        <p:spPr>
          <a:xfrm>
            <a:off x="5894784" y="383585"/>
            <a:ext cx="2758898" cy="4201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dirty="0">
                <a:solidFill>
                  <a:schemeClr val="dk1"/>
                </a:solidFill>
              </a:rPr>
              <a:t> </a:t>
            </a:r>
            <a:r>
              <a:rPr lang="ru" sz="1800" dirty="0">
                <a:solidFill>
                  <a:schemeClr val="dk1"/>
                </a:solidFill>
              </a:rPr>
              <a:t>Задача </a:t>
            </a:r>
            <a:r>
              <a:rPr lang="ru" sz="1800" dirty="0" smtClean="0">
                <a:solidFill>
                  <a:schemeClr val="dk1"/>
                </a:solidFill>
              </a:rPr>
              <a:t>родителей </a:t>
            </a:r>
            <a:r>
              <a:rPr lang="ru" sz="1800" dirty="0">
                <a:solidFill>
                  <a:schemeClr val="dk1"/>
                </a:solidFill>
              </a:rPr>
              <a:t>— знать максимальное число стратегий, чтобы помогать себе справиться с тревогой. Ребенок учится через нас: если он увидит, какими способами мы сами улучшаем свое состояние, он тоже сможет справиться с </a:t>
            </a:r>
            <a:r>
              <a:rPr lang="ru" sz="1800" dirty="0" smtClean="0">
                <a:solidFill>
                  <a:schemeClr val="dk1"/>
                </a:solidFill>
              </a:rPr>
              <a:t>переживаниями.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</p:txBody>
      </p:sp>
      <p:sp>
        <p:nvSpPr>
          <p:cNvPr id="119" name="Google Shape;119;p20"/>
          <p:cNvSpPr/>
          <p:nvPr/>
        </p:nvSpPr>
        <p:spPr>
          <a:xfrm rot="4451496">
            <a:off x="4466176" y="3964654"/>
            <a:ext cx="886206" cy="832853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0"/>
          <p:cNvSpPr/>
          <p:nvPr/>
        </p:nvSpPr>
        <p:spPr>
          <a:xfrm rot="14740321">
            <a:off x="4246584" y="78593"/>
            <a:ext cx="753775" cy="1069117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0121" y="1618324"/>
            <a:ext cx="2971800" cy="32169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125" name="Google Shape;125;p21"/>
          <p:cNvSpPr txBox="1">
            <a:spLocks noGrp="1"/>
          </p:cNvSpPr>
          <p:nvPr>
            <p:ph type="title"/>
          </p:nvPr>
        </p:nvSpPr>
        <p:spPr>
          <a:xfrm>
            <a:off x="-47767" y="68239"/>
            <a:ext cx="9191767" cy="6998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dirty="0" smtClean="0"/>
              <a:t>Как расспросить ребенка о проблеме</a:t>
            </a:r>
            <a:endParaRPr sz="3200" dirty="0"/>
          </a:p>
        </p:txBody>
      </p:sp>
      <p:sp>
        <p:nvSpPr>
          <p:cNvPr id="126" name="Google Shape;126;p21"/>
          <p:cNvSpPr txBox="1"/>
          <p:nvPr/>
        </p:nvSpPr>
        <p:spPr>
          <a:xfrm>
            <a:off x="1" y="716507"/>
            <a:ext cx="6721522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/>
              <a:t>1. Правильное общение - это уже большая поддержка.</a:t>
            </a: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/>
              <a:t>Старайтесь сами говорить меньше, избегайте оценочных высказываний. Постарайтесь всегда находить время для общения.</a:t>
            </a: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 smtClean="0"/>
              <a:t>2</a:t>
            </a:r>
            <a:r>
              <a:rPr lang="ru" sz="2000" dirty="0"/>
              <a:t>. Обсуждайте, что происходит, если от них есть запрос. Соберите вместе информацию, изучите ее. Если очень хотите выразить свое мнение, убедитесь, что не усилите тревогу.</a:t>
            </a:r>
            <a:endParaRPr sz="20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 smtClean="0">
                <a:solidFill>
                  <a:schemeClr val="dk1"/>
                </a:solidFill>
              </a:rPr>
              <a:t>3</a:t>
            </a:r>
            <a:r>
              <a:rPr lang="ru" sz="2000" dirty="0">
                <a:solidFill>
                  <a:schemeClr val="dk1"/>
                </a:solidFill>
              </a:rPr>
              <a:t>. Важно установить открытую и доверительную обстановку, чтобы ребенок чувствовал, что он в безопасности и может рассказать о своих проблемах без страха быть осужденным или наказанным</a:t>
            </a:r>
            <a:r>
              <a:rPr lang="ru" sz="2000" dirty="0" smtClean="0">
                <a:solidFill>
                  <a:schemeClr val="dk1"/>
                </a:solidFill>
              </a:rPr>
              <a:t>.</a:t>
            </a:r>
            <a:endParaRPr sz="2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446" y="348691"/>
            <a:ext cx="4572000" cy="423346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800" dirty="0"/>
              <a:t>4. Родители должны уметь слушать и понимать ребенка, проявляя эмпатию и желание помочь. Важно не только слышать, но и убедиться, что ребенок понимает, что он услышан и его чувства важны.</a:t>
            </a:r>
          </a:p>
          <a:p>
            <a:pPr lvl="0">
              <a:lnSpc>
                <a:spcPct val="115000"/>
              </a:lnSpc>
            </a:pPr>
            <a:endParaRPr lang="ru-RU" sz="1800" dirty="0"/>
          </a:p>
          <a:p>
            <a:pPr lvl="0">
              <a:lnSpc>
                <a:spcPct val="115000"/>
              </a:lnSpc>
            </a:pPr>
            <a:r>
              <a:rPr lang="ru-RU" sz="1800" dirty="0"/>
              <a:t>5. Важно уметь выслушать ребенка и направить его в нужное русло. Если проблема очень серьезна или необходима специальная помощь, можно обратиться к профессиональным психологам или консультантам.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446" y="787067"/>
            <a:ext cx="3661144" cy="366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311700" y="177250"/>
            <a:ext cx="85206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dirty="0"/>
              <a:t>Способы эффективного общения с ребёнком</a:t>
            </a:r>
            <a:endParaRPr sz="3200" dirty="0"/>
          </a:p>
        </p:txBody>
      </p:sp>
      <p:sp>
        <p:nvSpPr>
          <p:cNvPr id="137" name="Google Shape;137;p23"/>
          <p:cNvSpPr txBox="1"/>
          <p:nvPr/>
        </p:nvSpPr>
        <p:spPr>
          <a:xfrm>
            <a:off x="3480449" y="791430"/>
            <a:ext cx="5333941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dirty="0"/>
              <a:t>Приёмы активного слушания</a:t>
            </a:r>
            <a:endParaRPr sz="18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Чтобы успокоиться, детям бывает достаточно, чтобы их выслушали. Поэтому слушание предполагает, что ребёнок говорит, а вы слушаете не перебивая.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Это значит, что вы включены: не просто слушаете, но и слышите, и откликаетесь на рассказ. В первую очередь маленький человек считывает эмоции и сигналы тела, поэтому так важны ваше положение и поза.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Если вы искренне заинтересованы в том, что говорят и переживают дети, тело само сделает свою работу и они поймут, что вы включены.</a:t>
            </a:r>
            <a:endParaRPr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7582" y="791430"/>
            <a:ext cx="4154672" cy="4154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067033" y="2634018"/>
            <a:ext cx="4811153" cy="19641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18977" y="355937"/>
            <a:ext cx="385961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800" dirty="0"/>
          </a:p>
          <a:p>
            <a:pPr lvl="0"/>
            <a:r>
              <a:rPr lang="ru-RU" sz="2400" dirty="0"/>
              <a:t>Можно использовать фразы: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/>
              <a:t>Другими словами, ты хочешь сказать…</a:t>
            </a:r>
          </a:p>
          <a:p>
            <a:pPr lvl="0"/>
            <a:r>
              <a:rPr lang="ru-RU" sz="2400" dirty="0"/>
              <a:t>Ты считаешь, что…</a:t>
            </a:r>
          </a:p>
          <a:p>
            <a:pPr lvl="0"/>
            <a:r>
              <a:rPr lang="ru-RU" sz="2400" dirty="0"/>
              <a:t>Как я тебя понял(а</a:t>
            </a:r>
            <a:r>
              <a:rPr lang="ru-RU" sz="2400" dirty="0" smtClean="0"/>
              <a:t>)…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 smtClean="0"/>
              <a:t>Задавайте вопросы правильно!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51278" y="2817628"/>
            <a:ext cx="468007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b="1" dirty="0"/>
              <a:t>Резюмирование</a:t>
            </a:r>
            <a:r>
              <a:rPr lang="ru-RU" sz="1800" dirty="0"/>
              <a:t> — это подведение итогов разговора, когда озвучиваются основные мысли и, возможно, </a:t>
            </a:r>
            <a:r>
              <a:rPr lang="ru-RU" sz="1800" dirty="0" smtClean="0"/>
              <a:t>договорённости</a:t>
            </a:r>
            <a:endParaRPr lang="ru-RU" sz="1800" dirty="0"/>
          </a:p>
          <a:p>
            <a:pPr lvl="0" algn="ctr"/>
            <a:endParaRPr lang="ru-RU" sz="11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67033" y="470848"/>
            <a:ext cx="4864315" cy="16237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21623" y="727512"/>
            <a:ext cx="49677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b="1" dirty="0"/>
              <a:t>Перефразирование</a:t>
            </a:r>
            <a:r>
              <a:rPr lang="ru-RU" sz="1800" dirty="0"/>
              <a:t> — пересказ услышанного своими словами. Его цель — убедиться, что вы правильно поняли человека, а также дать ему понять это.</a:t>
            </a: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3072807" y="2158409"/>
            <a:ext cx="1265275" cy="65921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5"/>
          <p:cNvPicPr preferRelativeResize="0"/>
          <p:nvPr/>
        </p:nvPicPr>
        <p:blipFill rotWithShape="1">
          <a:blip r:embed="rId3">
            <a:alphaModFix/>
          </a:blip>
          <a:srcRect b="10642"/>
          <a:stretch/>
        </p:blipFill>
        <p:spPr>
          <a:xfrm>
            <a:off x="4603945" y="1053187"/>
            <a:ext cx="4269300" cy="3128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148" name="Google Shape;148;p25"/>
          <p:cNvSpPr txBox="1"/>
          <p:nvPr/>
        </p:nvSpPr>
        <p:spPr>
          <a:xfrm>
            <a:off x="0" y="320722"/>
            <a:ext cx="4988257" cy="4339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dirty="0"/>
              <a:t>Я-сообщения</a:t>
            </a:r>
            <a:endParaRPr sz="18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 smtClean="0"/>
              <a:t>В </a:t>
            </a:r>
            <a:r>
              <a:rPr lang="ru" sz="1800" dirty="0"/>
              <a:t>этих высказываниях </a:t>
            </a:r>
            <a:r>
              <a:rPr lang="ru" sz="1800" dirty="0" smtClean="0"/>
              <a:t>используются </a:t>
            </a:r>
            <a:r>
              <a:rPr lang="ru" sz="1800" dirty="0"/>
              <a:t>местоимения «я», «мне», «меня», «моё». Они отражают мнение и переживания говорящего, в то время как </a:t>
            </a:r>
            <a:r>
              <a:rPr lang="ru" sz="1800" dirty="0" smtClean="0"/>
              <a:t>ТЫ-высказывания </a:t>
            </a:r>
            <a:r>
              <a:rPr lang="ru" sz="1800" dirty="0"/>
              <a:t>содержат оценку другого и его поведения и провоцируют ответную агрессию, обиду.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Используя </a:t>
            </a:r>
            <a:r>
              <a:rPr lang="ru" sz="1800" dirty="0" smtClean="0"/>
              <a:t>Я-высказывания</a:t>
            </a:r>
            <a:r>
              <a:rPr lang="ru" sz="1800" dirty="0"/>
              <a:t>, вы создаёте пространство уважения, сохраняете дистанцию между говорящими. Если ребёнок видит ваше искреннее проявление чувств, он лучше узнаёт вас и ему проще выражать свои переживания.</a:t>
            </a: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156949"/>
            <a:ext cx="8520600" cy="7506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Одобрение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699" y="1023582"/>
            <a:ext cx="5195171" cy="3889611"/>
          </a:xfrm>
        </p:spPr>
        <p:txBody>
          <a:bodyPr>
            <a:normAutofit fontScale="85000" lnSpcReduction="10000"/>
          </a:bodyPr>
          <a:lstStyle/>
          <a:p>
            <a:pPr fontAlgn="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Похвала должна быть заслуженной. Для этого достаточно самого маленького успеха ребенка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Хвалите, выражая свои чувства («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мне понравилось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твое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выступление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ставьте оценку ребенка как личности в зависимость от успеха и неудач</a:t>
            </a:r>
          </a:p>
          <a:p>
            <a:pPr fontAlgn="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Избегайте похвалы материальными подкреплениями</a:t>
            </a:r>
          </a:p>
          <a:p>
            <a:pPr fontAlgn="t"/>
            <a:endParaRPr lang="ru-RU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/>
            <a:endParaRPr 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ttps://c1.klipartz.com/pngpicture/746/390/sticker-png-person-3d-computer-graphics-character-flickr-animation-cartoon-deskto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871" y="2108579"/>
            <a:ext cx="3370998" cy="2374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7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Эмпатия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137786" y="1433015"/>
            <a:ext cx="5944908" cy="3555242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+mj-lt"/>
              </a:rPr>
              <a:t>Умейте объяснить ребенку свои чувства</a:t>
            </a:r>
          </a:p>
          <a:p>
            <a:r>
              <a:rPr lang="ru-RU" sz="2200" dirty="0" smtClean="0">
                <a:latin typeface="+mj-lt"/>
              </a:rPr>
              <a:t>Помогите ребенку понять, что чувствует он</a:t>
            </a:r>
          </a:p>
          <a:p>
            <a:r>
              <a:rPr lang="ru-RU" sz="2200" dirty="0" smtClean="0">
                <a:latin typeface="+mj-lt"/>
              </a:rPr>
              <a:t>Встаньте на позицию ребенка</a:t>
            </a:r>
          </a:p>
          <a:p>
            <a:r>
              <a:rPr lang="ru-RU" sz="2200" dirty="0" smtClean="0">
                <a:latin typeface="+mj-lt"/>
              </a:rPr>
              <a:t>Поменяйтесь при обсуждении позициями</a:t>
            </a:r>
          </a:p>
          <a:p>
            <a:r>
              <a:rPr lang="ru-RU" sz="2200" dirty="0" smtClean="0">
                <a:latin typeface="+mj-lt"/>
              </a:rPr>
              <a:t>Чаще говорите ребенку о своей любви к нему</a:t>
            </a:r>
          </a:p>
          <a:p>
            <a:r>
              <a:rPr lang="ru-RU" sz="2200" dirty="0" smtClean="0">
                <a:latin typeface="+mj-lt"/>
              </a:rPr>
              <a:t>Научите понимать чувства других</a:t>
            </a:r>
          </a:p>
          <a:p>
            <a:r>
              <a:rPr lang="ru-RU" sz="2200" dirty="0" smtClean="0">
                <a:latin typeface="+mj-lt"/>
              </a:rPr>
              <a:t>Используйте «якоря»</a:t>
            </a:r>
            <a:endParaRPr lang="ru-RU" sz="2200" dirty="0">
              <a:latin typeface="+mj-lt"/>
            </a:endParaRPr>
          </a:p>
        </p:txBody>
      </p:sp>
      <p:pic>
        <p:nvPicPr>
          <p:cNvPr id="4" name="Рисунок 3" descr="https://thumbs.dreamstime.com/b/sad-d-people-man-person-pain-worried-stress-concept-depressed-3249864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525" y="1160059"/>
            <a:ext cx="3248166" cy="34460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85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226" y="2451302"/>
            <a:ext cx="2706687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4245" y="406635"/>
            <a:ext cx="87823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Проблема </a:t>
            </a:r>
            <a:r>
              <a:rPr lang="ru-RU" sz="2200" dirty="0"/>
              <a:t>родительской помощи своему ребенку является </a:t>
            </a:r>
            <a:r>
              <a:rPr lang="ru-RU" sz="2200" dirty="0" smtClean="0"/>
              <a:t>актуальной </a:t>
            </a:r>
            <a:r>
              <a:rPr lang="ru-RU" sz="2200" dirty="0"/>
              <a:t>и </a:t>
            </a:r>
            <a:r>
              <a:rPr lang="ru-RU" sz="2200" dirty="0" smtClean="0"/>
              <a:t>неисчерпаемой темой. Родителям стоит активно </a:t>
            </a:r>
            <a:r>
              <a:rPr lang="ru-RU" sz="2200" dirty="0"/>
              <a:t>подходить к поддержке своих </a:t>
            </a:r>
            <a:r>
              <a:rPr lang="ru-RU" sz="2200" dirty="0" smtClean="0"/>
              <a:t>детей, искать </a:t>
            </a:r>
            <a:r>
              <a:rPr lang="ru-RU" sz="2200" dirty="0"/>
              <a:t>необходимые ресурсы для их </a:t>
            </a:r>
            <a:r>
              <a:rPr lang="ru-RU" sz="2200" dirty="0" smtClean="0"/>
              <a:t>решения.</a:t>
            </a:r>
          </a:p>
          <a:p>
            <a:pPr algn="ctr"/>
            <a:r>
              <a:rPr lang="ru-RU" sz="2200" dirty="0" smtClean="0"/>
              <a:t>Больше доверяйте самим себе, заботьтесь о</a:t>
            </a:r>
          </a:p>
          <a:p>
            <a:pPr algn="ctr"/>
            <a:r>
              <a:rPr lang="ru-RU" sz="2200" dirty="0" smtClean="0"/>
              <a:t>здоровье </a:t>
            </a:r>
            <a:r>
              <a:rPr lang="ru-RU" sz="2200" dirty="0"/>
              <a:t>и </a:t>
            </a:r>
            <a:r>
              <a:rPr lang="ru-RU" sz="2200" dirty="0" smtClean="0"/>
              <a:t>благополучии своей семьи и детей.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3069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757966" y="280475"/>
            <a:ext cx="3890865" cy="3764817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161403" y="86147"/>
            <a:ext cx="4158670" cy="5157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С одной стороны, все больше родителей понимают важность заботы о психологическом здоровье своих детей и готовы оказывать им помощь. 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  <a:p>
            <a:pPr lvl="0">
              <a:lnSpc>
                <a:spcPct val="115000"/>
              </a:lnSpc>
            </a:pPr>
            <a:r>
              <a:rPr lang="ru" sz="1800" dirty="0">
                <a:solidFill>
                  <a:schemeClr val="dk1"/>
                </a:solidFill>
              </a:rPr>
              <a:t>С другой стороны, быстрый ритм </a:t>
            </a:r>
            <a:r>
              <a:rPr lang="ru" sz="1800" dirty="0" smtClean="0">
                <a:solidFill>
                  <a:schemeClr val="dk1"/>
                </a:solidFill>
              </a:rPr>
              <a:t>жизни, </a:t>
            </a:r>
            <a:r>
              <a:rPr lang="ru" sz="1800" dirty="0">
                <a:solidFill>
                  <a:schemeClr val="dk1"/>
                </a:solidFill>
              </a:rPr>
              <a:t>новые технологии, проблемы </a:t>
            </a:r>
            <a:r>
              <a:rPr lang="ru" sz="1800" dirty="0" smtClean="0">
                <a:solidFill>
                  <a:schemeClr val="dk1"/>
                </a:solidFill>
              </a:rPr>
              <a:t>поиска </a:t>
            </a:r>
            <a:r>
              <a:rPr lang="ru" sz="1800" dirty="0">
                <a:solidFill>
                  <a:schemeClr val="dk1"/>
                </a:solidFill>
              </a:rPr>
              <a:t>работы, могут осложнить задачу родительской помощи и свести на нет все его попытки. Особенно актуально это обсуждение в условиях потенциальной нагрузки на </a:t>
            </a:r>
            <a:r>
              <a:rPr lang="ru" sz="1800" dirty="0" smtClean="0">
                <a:solidFill>
                  <a:schemeClr val="dk1"/>
                </a:solidFill>
              </a:rPr>
              <a:t>детей. </a:t>
            </a:r>
            <a:r>
              <a:rPr lang="ru" sz="1800" dirty="0">
                <a:solidFill>
                  <a:schemeClr val="dk1"/>
                </a:solidFill>
              </a:rPr>
              <a:t>Это всё шире затрагивает здоровье детей и их психологическую стабильность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4870580" y="0"/>
            <a:ext cx="3665639" cy="4325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" sz="1800" dirty="0" smtClean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 smtClean="0">
                <a:solidFill>
                  <a:schemeClr val="dk1"/>
                </a:solidFill>
              </a:rPr>
              <a:t>В </a:t>
            </a:r>
            <a:r>
              <a:rPr lang="ru" sz="1800" dirty="0">
                <a:solidFill>
                  <a:schemeClr val="dk1"/>
                </a:solidFill>
              </a:rPr>
              <a:t>современном обществе дети оказываются подвержены большому количеству стрессов и проблем: от школьных неудач и проблем со сверстниками до трудностей с выбором профессии и проблем с самоопределением. В таких ситуациях родители играют важную роль в поддержке и помощи своим детям.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1502229" y="3309358"/>
            <a:ext cx="6507882" cy="1699862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4465" y="259791"/>
            <a:ext cx="3085150" cy="297737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177282" y="222692"/>
            <a:ext cx="3453022" cy="3051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Родительская помощь может выражаться в различных формах: 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ru" sz="1800" dirty="0" smtClean="0">
                <a:solidFill>
                  <a:schemeClr val="dk1"/>
                </a:solidFill>
              </a:rPr>
              <a:t>эмоциональной поддержке 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ru" sz="1800" dirty="0">
                <a:solidFill>
                  <a:schemeClr val="dk1"/>
                </a:solidFill>
              </a:rPr>
              <a:t>советах и рекомендациях </a:t>
            </a:r>
            <a:r>
              <a:rPr lang="ru" sz="1800" dirty="0" smtClean="0">
                <a:solidFill>
                  <a:schemeClr val="dk1"/>
                </a:solidFill>
              </a:rPr>
              <a:t>в решении проблем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ru-RU" sz="1800" dirty="0" smtClean="0">
                <a:solidFill>
                  <a:schemeClr val="dk1"/>
                </a:solidFill>
              </a:rPr>
              <a:t>п</a:t>
            </a:r>
            <a:r>
              <a:rPr lang="ru" sz="1800" dirty="0" smtClean="0">
                <a:solidFill>
                  <a:schemeClr val="dk1"/>
                </a:solidFill>
              </a:rPr>
              <a:t>омощи в трудных ситуациях 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6662056" y="36080"/>
            <a:ext cx="2236473" cy="292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Важно понимать, что родительская помощь не должна превращаться в навязывание своих желаний и мечтаний на ребенка.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1590870" y="3309358"/>
            <a:ext cx="6330600" cy="1777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Таким образом, проблема родительской помощи своему ребенку остается очень актуальной в настоящее время, и родители должны обратить внимание на ее важность и необходимость для здоровья и благополучия своих детей.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 r="4306" b="6585"/>
          <a:stretch/>
        </p:blipFill>
        <p:spPr>
          <a:xfrm>
            <a:off x="6159363" y="3620278"/>
            <a:ext cx="1127845" cy="152322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/>
          <p:nvPr/>
        </p:nvSpPr>
        <p:spPr>
          <a:xfrm>
            <a:off x="3974841" y="0"/>
            <a:ext cx="4791543" cy="3727966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6"/>
          <p:cNvSpPr txBox="1"/>
          <p:nvPr/>
        </p:nvSpPr>
        <p:spPr>
          <a:xfrm>
            <a:off x="3974840" y="39294"/>
            <a:ext cx="4777273" cy="3688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u="sng" dirty="0">
                <a:solidFill>
                  <a:schemeClr val="dk1"/>
                </a:solidFill>
              </a:rPr>
              <a:t>Родительские отношения </a:t>
            </a:r>
            <a:r>
              <a:rPr lang="ru" sz="1800" dirty="0">
                <a:solidFill>
                  <a:schemeClr val="dk1"/>
                </a:solidFill>
              </a:rPr>
              <a:t>– это основа установления доверия между ребенком и взрослым, и часто родители являются для детей единственными людьми, которые могут оказать им необходимую помощь в трудные моменты. Но при этом необходимо помнить, что родительская помощь не всегда является универсальным решением, может возникнуть ситуация, когда потребуется обратиться к профессионалу.</a:t>
            </a:r>
            <a:endParaRPr sz="2400" dirty="0"/>
          </a:p>
        </p:txBody>
      </p:sp>
      <p:sp>
        <p:nvSpPr>
          <p:cNvPr id="81" name="Google Shape;81;p16"/>
          <p:cNvSpPr txBox="1"/>
          <p:nvPr/>
        </p:nvSpPr>
        <p:spPr>
          <a:xfrm>
            <a:off x="136849" y="0"/>
            <a:ext cx="2758500" cy="5281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В младенческом возрасте родителей пугает  задержки в развитии малыша</a:t>
            </a:r>
            <a:r>
              <a:rPr lang="ru" sz="1800" dirty="0" smtClean="0">
                <a:solidFill>
                  <a:schemeClr val="dk1"/>
                </a:solidFill>
              </a:rPr>
              <a:t>.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В дошкольном  - страхи, сильные эмоциональные проявления. 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dk1"/>
                </a:solidFill>
              </a:rPr>
              <a:t>В младшем школьном возрасте начинают заботить проблемы взаимодействия с окружающими и неуспеваемость</a:t>
            </a:r>
            <a:endParaRPr sz="2400" dirty="0"/>
          </a:p>
        </p:txBody>
      </p:sp>
      <p:sp>
        <p:nvSpPr>
          <p:cNvPr id="82" name="Google Shape;82;p16"/>
          <p:cNvSpPr/>
          <p:nvPr/>
        </p:nvSpPr>
        <p:spPr>
          <a:xfrm>
            <a:off x="3063298" y="1317980"/>
            <a:ext cx="677100" cy="7647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6"/>
          <p:cNvSpPr/>
          <p:nvPr/>
        </p:nvSpPr>
        <p:spPr>
          <a:xfrm>
            <a:off x="3063298" y="2517230"/>
            <a:ext cx="677100" cy="7647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/>
        </p:nvSpPr>
        <p:spPr>
          <a:xfrm>
            <a:off x="102637" y="63626"/>
            <a:ext cx="8948057" cy="1158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Развитие ребёнка очень </a:t>
            </a:r>
            <a:r>
              <a:rPr lang="ru" sz="1800" dirty="0" smtClean="0"/>
              <a:t>индивидуально. </a:t>
            </a:r>
            <a:r>
              <a:rPr lang="ru" sz="1800" dirty="0"/>
              <a:t>Периоды относительно спокойного роста, не только физического, но и психического, сменяются резкими скачками. Это неизбежно и абсолютно нормально, поскольку количество усвоенных ребёнком знаний, умений и навыков перерастает в изменения в качественные.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В детском возрасте (от рождения до 18 лет) выделяют несколько кризисов:</a:t>
            </a:r>
            <a:endParaRPr sz="1800" dirty="0"/>
          </a:p>
        </p:txBody>
      </p:sp>
      <p:sp>
        <p:nvSpPr>
          <p:cNvPr id="89" name="Google Shape;89;p17"/>
          <p:cNvSpPr txBox="1"/>
          <p:nvPr/>
        </p:nvSpPr>
        <p:spPr>
          <a:xfrm>
            <a:off x="198632" y="2271741"/>
            <a:ext cx="3000000" cy="2600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ru" sz="1800" dirty="0"/>
              <a:t>Кризис 1 года (младенческий)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90" name="Google Shape;90;p17"/>
          <p:cNvSpPr txBox="1"/>
          <p:nvPr/>
        </p:nvSpPr>
        <p:spPr>
          <a:xfrm>
            <a:off x="3483468" y="1849315"/>
            <a:ext cx="5144700" cy="2677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В возрасте одного-двух лет ребенок может проявлять негативизм, который становится ответом на различные ограничения со стороны взрослых и их непонимание. В данный период могут возникать различные аффективные вспышки и агрессия: ребенок плачет и падает на пол, требуя что-то, обижается, может кидать во взрослого игрушками и т.д. </a:t>
            </a:r>
            <a:endParaRPr sz="1800" dirty="0"/>
          </a:p>
        </p:txBody>
      </p:sp>
      <p:sp>
        <p:nvSpPr>
          <p:cNvPr id="92" name="Google Shape;92;p17"/>
          <p:cNvSpPr/>
          <p:nvPr/>
        </p:nvSpPr>
        <p:spPr>
          <a:xfrm>
            <a:off x="2022469" y="2811496"/>
            <a:ext cx="1199700" cy="60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410" y="121476"/>
            <a:ext cx="67608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98450">
              <a:buSzPts val="1100"/>
              <a:buFont typeface="Arial"/>
              <a:buChar char="●"/>
            </a:pPr>
            <a:r>
              <a:rPr lang="ru-RU" sz="1800" dirty="0"/>
              <a:t>Кризис 3-ёх лет (раннего детства или кризис «я сам!»)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9191" y="862414"/>
            <a:ext cx="70648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dirty="0"/>
              <a:t>Малыш стремится противопоставить себя взрослым, показать, что он самостоятельный человек, отдельный от матери. П</a:t>
            </a:r>
            <a:r>
              <a:rPr lang="ru-RU" sz="1800" dirty="0" smtClean="0"/>
              <a:t>ри </a:t>
            </a:r>
            <a:r>
              <a:rPr lang="ru-RU" sz="1800" dirty="0"/>
              <a:t>этом можно наблюдать следующие проявления</a:t>
            </a:r>
            <a:r>
              <a:rPr lang="ru-RU" sz="1800" dirty="0" smtClean="0"/>
              <a:t>:</a:t>
            </a:r>
            <a:endParaRPr lang="ru-RU" sz="1800" dirty="0"/>
          </a:p>
          <a:p>
            <a:pPr lvl="0" algn="ctr"/>
            <a:r>
              <a:rPr lang="ru-RU" sz="1800" dirty="0"/>
              <a:t>Негативизм. </a:t>
            </a:r>
            <a:r>
              <a:rPr lang="ru-RU" sz="1800" dirty="0" smtClean="0"/>
              <a:t>Своеволие</a:t>
            </a:r>
            <a:r>
              <a:rPr lang="ru-RU" sz="1800" dirty="0"/>
              <a:t>. </a:t>
            </a:r>
          </a:p>
          <a:p>
            <a:pPr lvl="0" algn="ctr"/>
            <a:r>
              <a:rPr lang="ru-RU" sz="1800" dirty="0"/>
              <a:t>Строптивость. </a:t>
            </a:r>
            <a:r>
              <a:rPr lang="ru-RU" sz="1800" dirty="0" smtClean="0"/>
              <a:t>Упрямство</a:t>
            </a:r>
            <a:r>
              <a:rPr lang="ru-RU" sz="1800" dirty="0"/>
              <a:t>. </a:t>
            </a:r>
          </a:p>
          <a:p>
            <a:pPr lvl="0" algn="ctr"/>
            <a:r>
              <a:rPr lang="ru-RU" sz="1800" dirty="0"/>
              <a:t>Деспотизм. </a:t>
            </a:r>
          </a:p>
        </p:txBody>
      </p:sp>
      <p:sp>
        <p:nvSpPr>
          <p:cNvPr id="4" name="Google Shape;93;p17"/>
          <p:cNvSpPr/>
          <p:nvPr/>
        </p:nvSpPr>
        <p:spPr>
          <a:xfrm>
            <a:off x="879491" y="1278076"/>
            <a:ext cx="1199700" cy="60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61413" y="3015104"/>
            <a:ext cx="2328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98450">
              <a:buSzPts val="1100"/>
              <a:buFont typeface="Arial"/>
              <a:buChar char="●"/>
            </a:pPr>
            <a:r>
              <a:rPr lang="ru-RU" sz="1800" dirty="0"/>
              <a:t>Кризис 7-ми лет (детства)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5096" y="2893739"/>
            <a:ext cx="61243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dirty="0"/>
              <a:t>Малыш утрачивает детскую непосредственность и наивность – теперь понять его значительно сложнее, чем </a:t>
            </a:r>
            <a:r>
              <a:rPr lang="ru-RU" sz="1800" dirty="0" smtClean="0"/>
              <a:t>недавно</a:t>
            </a:r>
            <a:r>
              <a:rPr lang="ru-RU" sz="1800" dirty="0"/>
              <a:t>. Главными проявлениями кризиса является манерность и вычурность поведения, кривляния, некоторая странность и непонятность поступков, агрессивность и аффективные вспышки.</a:t>
            </a:r>
          </a:p>
        </p:txBody>
      </p:sp>
      <p:sp>
        <p:nvSpPr>
          <p:cNvPr id="7" name="Google Shape;104;p18"/>
          <p:cNvSpPr/>
          <p:nvPr/>
        </p:nvSpPr>
        <p:spPr>
          <a:xfrm>
            <a:off x="925875" y="3823127"/>
            <a:ext cx="1199700" cy="60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-233916" y="2775098"/>
            <a:ext cx="101009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5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87" y="0"/>
            <a:ext cx="8832300" cy="8256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spc="15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Adobe Devanagari" pitchFamily="18" charset="0"/>
              </a:rPr>
              <a:t>Рекомендации для </a:t>
            </a:r>
            <a:r>
              <a:rPr lang="ru-RU" sz="3600" spc="15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Adobe Devanagari" pitchFamily="18" charset="0"/>
              </a:rPr>
              <a:t>родителей</a:t>
            </a:r>
            <a:r>
              <a:rPr lang="ru-RU" sz="3600" spc="15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Adobe Devanagari" pitchFamily="18" charset="0"/>
              </a:rPr>
              <a:t> </a:t>
            </a:r>
            <a:r>
              <a:rPr lang="ru-RU" sz="3600" spc="15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Adobe Devanagari" pitchFamily="18" charset="0"/>
              </a:rPr>
              <a:t>детей 3-6 лет: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dobe Devanagari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dobe Devanagari" pitchFamily="18" charset="0"/>
              </a:rPr>
            </a:br>
            <a:endParaRPr lang="ru-RU" dirty="0">
              <a:cs typeface="Adobe Devanagari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48" y="431442"/>
            <a:ext cx="6325737" cy="454797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1</a:t>
            </a: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) предоставить ребенку определенную самостоятельность </a:t>
            </a: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действий</a:t>
            </a:r>
            <a:endParaRPr lang="ru-RU" sz="2200" dirty="0">
              <a:solidFill>
                <a:schemeClr val="tx1"/>
              </a:solidFill>
              <a:latin typeface="+mn-lt"/>
              <a:ea typeface="Times New Roman" panose="02020603050405020304" pitchFamily="18" charset="0"/>
              <a:cs typeface="Adobe Devanagari" pitchFamily="18" charset="0"/>
            </a:endParaRPr>
          </a:p>
          <a:p>
            <a:pPr indent="0">
              <a:buNone/>
            </a:pP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2) предоставить ребенку право </a:t>
            </a: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выбора</a:t>
            </a:r>
            <a:endParaRPr lang="ru-RU" sz="2200" dirty="0">
              <a:solidFill>
                <a:schemeClr val="tx1"/>
              </a:solidFill>
              <a:latin typeface="+mn-lt"/>
              <a:ea typeface="Times New Roman" panose="02020603050405020304" pitchFamily="18" charset="0"/>
              <a:cs typeface="Adobe Devanagari" pitchFamily="18" charset="0"/>
            </a:endParaRPr>
          </a:p>
          <a:p>
            <a:pPr indent="0">
              <a:buNone/>
            </a:pP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3) искать </a:t>
            </a: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компромиссы</a:t>
            </a:r>
          </a:p>
          <a:p>
            <a:pPr indent="0">
              <a:buNone/>
            </a:pP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4</a:t>
            </a: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) устанавливать четкие границы и разумные запреты </a:t>
            </a: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(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cs typeface="Adobe Devanagari" pitchFamily="18" charset="0"/>
              </a:rPr>
              <a:t>единство требований)</a:t>
            </a:r>
            <a:endParaRPr lang="ru-RU" sz="2200" dirty="0">
              <a:solidFill>
                <a:schemeClr val="tx1"/>
              </a:solidFill>
              <a:latin typeface="+mn-lt"/>
              <a:cs typeface="Adobe Devanagari" pitchFamily="18" charset="0"/>
            </a:endParaRPr>
          </a:p>
          <a:p>
            <a:pPr indent="0">
              <a:buNone/>
            </a:pP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5) выполнять свои обещания и следить за состоянием </a:t>
            </a: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ребенка</a:t>
            </a:r>
            <a:endParaRPr lang="ru-RU" sz="2200" dirty="0">
              <a:solidFill>
                <a:schemeClr val="tx1"/>
              </a:solidFill>
              <a:latin typeface="+mn-lt"/>
              <a:ea typeface="Times New Roman" panose="02020603050405020304" pitchFamily="18" charset="0"/>
              <a:cs typeface="Adobe Devanagari" pitchFamily="18" charset="0"/>
            </a:endParaRPr>
          </a:p>
          <a:p>
            <a:pPr indent="0">
              <a:buNone/>
            </a:pP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6) давать ребенку посильные задания </a:t>
            </a:r>
            <a:endParaRPr lang="ru-RU" sz="2200" spc="15" dirty="0" smtClean="0">
              <a:solidFill>
                <a:schemeClr val="tx1"/>
              </a:solidFill>
              <a:latin typeface="+mn-lt"/>
              <a:ea typeface="Times New Roman" panose="02020603050405020304" pitchFamily="18" charset="0"/>
              <a:cs typeface="Adobe Devanagari" pitchFamily="18" charset="0"/>
            </a:endParaRPr>
          </a:p>
          <a:p>
            <a:pPr indent="0">
              <a:buNone/>
            </a:pP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7) проговаривайте </a:t>
            </a:r>
            <a:r>
              <a:rPr lang="ru-RU" sz="2200" spc="15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проблемы с ребенком </a:t>
            </a: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вслух</a:t>
            </a:r>
          </a:p>
          <a:p>
            <a:pPr indent="0">
              <a:buNone/>
            </a:pPr>
            <a:r>
              <a:rPr lang="ru-RU" sz="2200" spc="15" dirty="0" smtClean="0">
                <a:ea typeface="Times New Roman" panose="02020603050405020304" pitchFamily="18" charset="0"/>
                <a:cs typeface="Adobe Devanagari" pitchFamily="18" charset="0"/>
              </a:rPr>
              <a:t>8) проработайте страхи ребенка</a:t>
            </a:r>
          </a:p>
          <a:p>
            <a:pPr indent="0">
              <a:buNone/>
            </a:pPr>
            <a:r>
              <a:rPr lang="ru-RU" sz="2200" spc="15" dirty="0" smtClean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dobe Devanagari" pitchFamily="18" charset="0"/>
              </a:rPr>
              <a:t>9) Играйте с ребенком!</a:t>
            </a:r>
            <a:endParaRPr lang="ru-RU" sz="2200" dirty="0">
              <a:solidFill>
                <a:schemeClr val="tx1"/>
              </a:solidFill>
              <a:latin typeface="+mn-lt"/>
              <a:ea typeface="Times New Roman" panose="02020603050405020304" pitchFamily="18" charset="0"/>
              <a:cs typeface="Adobe Devanagari" pitchFamily="18" charset="0"/>
            </a:endParaRPr>
          </a:p>
        </p:txBody>
      </p:sp>
      <p:pic>
        <p:nvPicPr>
          <p:cNvPr id="4" name="Рисунок 3" descr="https://sairoop.com/wp-content/uploads/2016/12/shutterstock_2965877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46" y="825690"/>
            <a:ext cx="2797792" cy="2422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12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75063"/>
            <a:ext cx="8520600" cy="942662"/>
          </a:xfrm>
        </p:spPr>
        <p:txBody>
          <a:bodyPr>
            <a:noAutofit/>
          </a:bodyPr>
          <a:lstStyle/>
          <a:p>
            <a:pPr algn="ctr"/>
            <a:r>
              <a:rPr lang="ru-RU" sz="3200" spc="15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Adobe Devanagari" pitchFamily="18" charset="0"/>
              </a:rPr>
              <a:t>Рекомендации для родителей детей </a:t>
            </a:r>
            <a:r>
              <a:rPr lang="ru-RU" sz="3200" spc="15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Adobe Devanagari" pitchFamily="18" charset="0"/>
              </a:rPr>
              <a:t>младшего школьного возраста</a:t>
            </a:r>
            <a:endParaRPr lang="ru-RU" sz="3200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071349"/>
            <a:ext cx="6455391" cy="3572589"/>
          </a:xfrm>
        </p:spPr>
        <p:txBody>
          <a:bodyPr>
            <a:noAutofit/>
          </a:bodyPr>
          <a:lstStyle/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разговаривать дружелюбно, без давления, упреков;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критиковать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можно не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личность, а действия;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аргументировать отказы и замечания;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учить обсуждать проблемы, разбирать причины и следствия ситуации;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разбирать эмоциональные составляющие ситуаций;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оговаривать прошедший день, интересоваться действиями учителя,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одноклассников;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составить четкое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расписание;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поддерживать связь с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учителем.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ru-RU" sz="2000" dirty="0"/>
          </a:p>
        </p:txBody>
      </p:sp>
      <p:pic>
        <p:nvPicPr>
          <p:cNvPr id="4" name="Рисунок 3" descr="https://uprostim.com/wp-content/uploads/2021/05/image056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48" y="1808328"/>
            <a:ext cx="3186752" cy="2306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58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6258" y="3000363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0" y="0"/>
            <a:ext cx="3000000" cy="384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ru" sz="1800" dirty="0">
                <a:solidFill>
                  <a:schemeClr val="dk1"/>
                </a:solidFill>
              </a:rPr>
              <a:t>Кризис 13-ти лет (подростковый или пубертатный)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ru" sz="1800" dirty="0">
                <a:solidFill>
                  <a:schemeClr val="dk1"/>
                </a:solidFill>
              </a:rPr>
              <a:t>Кризис 17-ти лет (юношеский)</a:t>
            </a:r>
            <a:endParaRPr sz="2400" dirty="0"/>
          </a:p>
        </p:txBody>
      </p:sp>
      <p:sp>
        <p:nvSpPr>
          <p:cNvPr id="101" name="Google Shape;101;p18"/>
          <p:cNvSpPr txBox="1"/>
          <p:nvPr/>
        </p:nvSpPr>
        <p:spPr>
          <a:xfrm>
            <a:off x="2736376" y="45738"/>
            <a:ext cx="6067381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Он связан с гормональными изменениями в организме ребенка и с переходом на новую ступень развития и характеризуется следующими проявлениями: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Эмоциональная неустойчивость. </a:t>
            </a:r>
            <a:r>
              <a:rPr lang="ru" sz="1800" dirty="0" smtClean="0"/>
              <a:t>Чувство </a:t>
            </a:r>
            <a:r>
              <a:rPr lang="ru" sz="1800" dirty="0"/>
              <a:t>взрослости, стремление казаться взрослым. 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Стремление к эмансипации. </a:t>
            </a:r>
            <a:r>
              <a:rPr lang="ru" sz="1800" dirty="0" smtClean="0"/>
              <a:t>Конфликты </a:t>
            </a:r>
            <a:r>
              <a:rPr lang="ru" sz="1800" dirty="0"/>
              <a:t>с родителями. 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Стремление к общению со сверстниками</a:t>
            </a:r>
            <a:r>
              <a:rPr lang="ru" sz="1100" dirty="0"/>
              <a:t>. </a:t>
            </a:r>
            <a:endParaRPr sz="1100" dirty="0"/>
          </a:p>
        </p:txBody>
      </p:sp>
      <p:sp>
        <p:nvSpPr>
          <p:cNvPr id="102" name="Google Shape;102;p18"/>
          <p:cNvSpPr txBox="1"/>
          <p:nvPr/>
        </p:nvSpPr>
        <p:spPr>
          <a:xfrm>
            <a:off x="2640842" y="2923862"/>
            <a:ext cx="4175248" cy="1569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В этом возрасте могут возникать всевозможные страхи (новой жизни, перед поступлением в ВУЗ, перед </a:t>
            </a:r>
            <a:r>
              <a:rPr lang="ru" sz="1800" dirty="0" smtClean="0"/>
              <a:t>выбором работы </a:t>
            </a:r>
            <a:r>
              <a:rPr lang="ru" sz="1800" dirty="0"/>
              <a:t>и т.д.), повышенная тревожность, нервозность.</a:t>
            </a:r>
            <a:endParaRPr sz="1800" dirty="0"/>
          </a:p>
        </p:txBody>
      </p:sp>
      <p:sp>
        <p:nvSpPr>
          <p:cNvPr id="103" name="Google Shape;103;p18"/>
          <p:cNvSpPr/>
          <p:nvPr/>
        </p:nvSpPr>
        <p:spPr>
          <a:xfrm>
            <a:off x="1071922" y="1351859"/>
            <a:ext cx="1199700" cy="60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8"/>
          <p:cNvSpPr/>
          <p:nvPr/>
        </p:nvSpPr>
        <p:spPr>
          <a:xfrm>
            <a:off x="900150" y="3926434"/>
            <a:ext cx="1199700" cy="60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-420066" y="2685026"/>
            <a:ext cx="99946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1583</TotalTime>
  <Words>1319</Words>
  <Application>Microsoft Office PowerPoint</Application>
  <PresentationFormat>Экран (16:9)</PresentationFormat>
  <Paragraphs>127</Paragraphs>
  <Slides>19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Adobe Devanagari</vt:lpstr>
      <vt:lpstr>Arial</vt:lpstr>
      <vt:lpstr>Calibri</vt:lpstr>
      <vt:lpstr>Constantia</vt:lpstr>
      <vt:lpstr>Times New Roman</vt:lpstr>
      <vt:lpstr>Wingdings 2</vt:lpstr>
      <vt:lpstr>Поток</vt:lpstr>
      <vt:lpstr>"Как оказать психологическую помощь своему ребенку"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для родителей детей 3-6 лет: </vt:lpstr>
      <vt:lpstr>Рекомендации для родителей детей младшего школьного возраста</vt:lpstr>
      <vt:lpstr>Презентация PowerPoint</vt:lpstr>
      <vt:lpstr>Презентация PowerPoint</vt:lpstr>
      <vt:lpstr>Презентация PowerPoint</vt:lpstr>
      <vt:lpstr>Как расспросить ребенка о проблеме</vt:lpstr>
      <vt:lpstr>Презентация PowerPoint</vt:lpstr>
      <vt:lpstr>Способы эффективного общения с ребёнком</vt:lpstr>
      <vt:lpstr>Презентация PowerPoint</vt:lpstr>
      <vt:lpstr>Презентация PowerPoint</vt:lpstr>
      <vt:lpstr>Одобрение</vt:lpstr>
      <vt:lpstr>Эмпатия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"Как оказать психологическую помощь своему ребенку"</dc:title>
  <dc:creator>Наталия Власова</dc:creator>
  <cp:lastModifiedBy>User</cp:lastModifiedBy>
  <cp:revision>23</cp:revision>
  <dcterms:modified xsi:type="dcterms:W3CDTF">2023-06-13T05:15:22Z</dcterms:modified>
</cp:coreProperties>
</file>