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4" r:id="rId3"/>
    <p:sldId id="257" r:id="rId4"/>
    <p:sldId id="266" r:id="rId5"/>
    <p:sldId id="259" r:id="rId6"/>
    <p:sldId id="260" r:id="rId7"/>
    <p:sldId id="261" r:id="rId8"/>
    <p:sldId id="262" r:id="rId9"/>
    <p:sldId id="315" r:id="rId10"/>
    <p:sldId id="316" r:id="rId11"/>
    <p:sldId id="267" r:id="rId12"/>
    <p:sldId id="268" r:id="rId13"/>
    <p:sldId id="317" r:id="rId14"/>
    <p:sldId id="264" r:id="rId15"/>
    <p:sldId id="318" r:id="rId16"/>
    <p:sldId id="269" r:id="rId17"/>
    <p:sldId id="319" r:id="rId18"/>
    <p:sldId id="285" r:id="rId19"/>
    <p:sldId id="286" r:id="rId20"/>
    <p:sldId id="288" r:id="rId21"/>
    <p:sldId id="289" r:id="rId22"/>
    <p:sldId id="291" r:id="rId23"/>
    <p:sldId id="292" r:id="rId24"/>
    <p:sldId id="296" r:id="rId25"/>
    <p:sldId id="297" r:id="rId26"/>
    <p:sldId id="298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53" d="100"/>
          <a:sy n="53" d="100"/>
        </p:scale>
        <p:origin x="77" y="6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D1D4B-FA59-4588-B702-A02FE6727B12}" type="datetimeFigureOut">
              <a:rPr lang="ru-RU" smtClean="0"/>
              <a:t>13.06.2023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55DEC-882B-4081-AFA9-686502157D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5223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D1D4B-FA59-4588-B702-A02FE6727B12}" type="datetimeFigureOut">
              <a:rPr lang="ru-RU" smtClean="0"/>
              <a:t>13.06.2023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55DEC-882B-4081-AFA9-686502157D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7168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D1D4B-FA59-4588-B702-A02FE6727B12}" type="datetimeFigureOut">
              <a:rPr lang="ru-RU" smtClean="0"/>
              <a:t>13.06.2023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55DEC-882B-4081-AFA9-686502157D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6352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D1D4B-FA59-4588-B702-A02FE6727B12}" type="datetimeFigureOut">
              <a:rPr lang="ru-RU" smtClean="0"/>
              <a:t>13.06.2023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55DEC-882B-4081-AFA9-686502157D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6159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D1D4B-FA59-4588-B702-A02FE6727B12}" type="datetimeFigureOut">
              <a:rPr lang="ru-RU" smtClean="0"/>
              <a:t>13.06.2023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55DEC-882B-4081-AFA9-686502157D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6400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D1D4B-FA59-4588-B702-A02FE6727B12}" type="datetimeFigureOut">
              <a:rPr lang="ru-RU" smtClean="0"/>
              <a:t>13.06.2023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55DEC-882B-4081-AFA9-686502157D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1184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D1D4B-FA59-4588-B702-A02FE6727B12}" type="datetimeFigureOut">
              <a:rPr lang="ru-RU" smtClean="0"/>
              <a:t>13.06.2023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55DEC-882B-4081-AFA9-686502157D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7879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D1D4B-FA59-4588-B702-A02FE6727B12}" type="datetimeFigureOut">
              <a:rPr lang="ru-RU" smtClean="0"/>
              <a:t>13.06.2023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55DEC-882B-4081-AFA9-686502157D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1967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D1D4B-FA59-4588-B702-A02FE6727B12}" type="datetimeFigureOut">
              <a:rPr lang="ru-RU" smtClean="0"/>
              <a:t>13.06.2023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55DEC-882B-4081-AFA9-686502157D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0337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D1D4B-FA59-4588-B702-A02FE6727B12}" type="datetimeFigureOut">
              <a:rPr lang="ru-RU" smtClean="0"/>
              <a:t>13.06.2023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55DEC-882B-4081-AFA9-686502157D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919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D1D4B-FA59-4588-B702-A02FE6727B12}" type="datetimeFigureOut">
              <a:rPr lang="ru-RU" smtClean="0"/>
              <a:t>13.06.2023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55DEC-882B-4081-AFA9-686502157D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2538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D1D4B-FA59-4588-B702-A02FE6727B12}" type="datetimeFigureOut">
              <a:rPr lang="ru-RU" smtClean="0"/>
              <a:t>13.06.2023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55DEC-882B-4081-AFA9-686502157D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926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38894" y="135467"/>
            <a:ext cx="6481773" cy="793866"/>
          </a:xfrm>
        </p:spPr>
        <p:txBody>
          <a:bodyPr>
            <a:normAutofit fontScale="90000"/>
          </a:bodyPr>
          <a:lstStyle/>
          <a:p>
            <a:r>
              <a:rPr lang="ru-RU" sz="7200" dirty="0"/>
              <a:t>Дети и гаджеты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8840" y="4423292"/>
            <a:ext cx="9736975" cy="2913611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dirty="0"/>
              <a:t>Наталия Романова-Африкантова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662" y="857059"/>
            <a:ext cx="7568737" cy="378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05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r>
              <a:rPr lang="ru-RU" sz="4000" dirty="0"/>
              <a:t>Как продолжать?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075" y="1246909"/>
            <a:ext cx="10228657" cy="5467157"/>
          </a:xfrm>
        </p:spPr>
        <p:txBody>
          <a:bodyPr>
            <a:normAutofit/>
          </a:bodyPr>
          <a:lstStyle/>
          <a:p>
            <a:pPr marL="514350" indent="-514350" algn="l">
              <a:buAutoNum type="arabicPeriod"/>
            </a:pPr>
            <a:r>
              <a:rPr lang="ru-RU" sz="2800" b="1" dirty="0"/>
              <a:t>Правила проговорены и написаны</a:t>
            </a:r>
          </a:p>
          <a:p>
            <a:pPr marL="514350" indent="-514350" algn="l">
              <a:buAutoNum type="arabicPeriod"/>
            </a:pPr>
            <a:r>
              <a:rPr lang="ru-RU" sz="2800" b="1" dirty="0"/>
              <a:t>Правила соблюдают все члены семьи: </a:t>
            </a:r>
          </a:p>
          <a:p>
            <a:pPr algn="l"/>
            <a:r>
              <a:rPr lang="ru-RU" sz="2000" dirty="0"/>
              <a:t>-       Наличие мест «без гаджетов»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Наличие «дней без гаджетов» или хотя бы «времени без гаджетов»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Правила вежливости – ставим на паузу, не используем во время общения и т.п. 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Нельзя во время еды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Нельзя до завтрака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Нельзя за 2 часа до сна</a:t>
            </a:r>
          </a:p>
          <a:p>
            <a:pPr algn="l"/>
            <a:r>
              <a:rPr lang="ru-RU" sz="2800" b="1" dirty="0"/>
              <a:t>3. Система контроля за соблюдением правил.</a:t>
            </a:r>
          </a:p>
          <a:p>
            <a:pPr algn="l"/>
            <a:r>
              <a:rPr lang="ru-RU" sz="2800" b="1" dirty="0"/>
              <a:t>4. Понятное объяснение вместо необоснованного запрета. </a:t>
            </a:r>
          </a:p>
          <a:p>
            <a:pPr algn="l"/>
            <a:r>
              <a:rPr lang="ru-RU" sz="2800" b="1" dirty="0"/>
              <a:t>5. Предложение отобранного контента</a:t>
            </a:r>
          </a:p>
          <a:p>
            <a:pPr algn="l"/>
            <a:r>
              <a:rPr lang="ru-RU" sz="2800" b="1" dirty="0"/>
              <a:t>6. Предложение продуктивных занятий. </a:t>
            </a:r>
          </a:p>
          <a:p>
            <a:pPr marL="457200" indent="-457200" algn="l">
              <a:buFontTx/>
              <a:buChar char="-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47158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r>
              <a:rPr lang="ru-RU" sz="3200" dirty="0"/>
              <a:t>Что делать, если… 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075" y="1246909"/>
            <a:ext cx="10228657" cy="5467157"/>
          </a:xfrm>
        </p:spPr>
        <p:txBody>
          <a:bodyPr>
            <a:normAutofit/>
          </a:bodyPr>
          <a:lstStyle/>
          <a:p>
            <a:pPr marL="457200" indent="-457200" algn="l">
              <a:buFontTx/>
              <a:buChar char="-"/>
            </a:pPr>
            <a:endParaRPr lang="ru-RU" sz="2000" dirty="0"/>
          </a:p>
          <a:p>
            <a:pPr marL="457200" indent="-457200" algn="l">
              <a:buFontTx/>
              <a:buChar char="-"/>
            </a:pPr>
            <a:endParaRPr lang="ru-RU" sz="2000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59475" y="1399310"/>
            <a:ext cx="10479580" cy="45581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Tx/>
              <a:buChar char="-"/>
            </a:pPr>
            <a:r>
              <a:rPr lang="ru-RU" sz="2000" b="1" dirty="0"/>
              <a:t>Ребенок просит, когда нельзя. 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1. Я понимаю твое желание – Я вижу, ты хочешь посмотреть мультфильм. 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2. Я разрешаю твоё желание/принимаю его – Да, смотреть мультфильмы очень интересно.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3. Я не разрешаю – Я не разрешаю сейчас смотреть мультфильмы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4. Я объясняю – ТЫ сегодня уже смотрел мультфильм/По нашим правилам мы не смотрим мультики после ужина/Время мультиков сегодня закончилось. 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4. Я понимаю твои чувства – Ты расстроился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5. Я понимаю их причину – Ты очень хотел посмотреть мультики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6. Я разрешаю/принимаю твои чувства – Это очень обидно, когда тебе нельзя того, что хочется.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7. Я разделяю – Пожалеть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8. Я предлагаю альтернативу – Давай поиграем в </a:t>
            </a:r>
            <a:r>
              <a:rPr lang="ru-RU" sz="2000" dirty="0" err="1"/>
              <a:t>лего</a:t>
            </a:r>
            <a:r>
              <a:rPr lang="ru-RU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05114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r>
              <a:rPr lang="ru-RU" sz="3200" dirty="0"/>
              <a:t>Что делать, если…  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59475" y="1399310"/>
            <a:ext cx="10479580" cy="455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b="1" dirty="0"/>
              <a:t>Установление правил, если раньше их не было.</a:t>
            </a:r>
            <a:r>
              <a:rPr lang="ru-RU" sz="2000" dirty="0"/>
              <a:t> </a:t>
            </a:r>
          </a:p>
          <a:p>
            <a:pPr marL="457200" indent="-457200" algn="l">
              <a:buAutoNum type="arabicPeriod"/>
            </a:pPr>
            <a:r>
              <a:rPr lang="ru-RU" sz="2000" dirty="0"/>
              <a:t>Объяснение (я прочитала, врач сказал и т.п.)</a:t>
            </a:r>
          </a:p>
          <a:p>
            <a:pPr marL="457200" indent="-457200" algn="l">
              <a:buAutoNum type="arabicPeriod"/>
            </a:pPr>
            <a:r>
              <a:rPr lang="ru-RU" sz="2000" dirty="0"/>
              <a:t>Установление правил: </a:t>
            </a:r>
          </a:p>
          <a:p>
            <a:pPr marL="342900" indent="-342900" algn="l">
              <a:buFontTx/>
              <a:buChar char="-"/>
            </a:pPr>
            <a:r>
              <a:rPr lang="ru-RU" sz="2000" dirty="0"/>
              <a:t>По очереди, не все сразу(заменить много правил – одним)</a:t>
            </a:r>
          </a:p>
          <a:p>
            <a:pPr marL="342900" indent="-342900" algn="l">
              <a:buFontTx/>
              <a:buChar char="-"/>
            </a:pPr>
            <a:r>
              <a:rPr lang="ru-RU" sz="2000" dirty="0"/>
              <a:t>До 7 лет – устанавливают родители, позже – совместное обсуждение</a:t>
            </a:r>
          </a:p>
          <a:p>
            <a:pPr marL="457200" indent="-457200" algn="l">
              <a:buAutoNum type="arabicPeriod" startAt="3"/>
            </a:pPr>
            <a:r>
              <a:rPr lang="ru-RU" sz="2000" dirty="0"/>
              <a:t>Описание правил. </a:t>
            </a:r>
          </a:p>
          <a:p>
            <a:pPr marL="457200" indent="-457200" algn="l">
              <a:buAutoNum type="arabicPeriod" startAt="3"/>
            </a:pPr>
            <a:r>
              <a:rPr lang="ru-RU" sz="2000" dirty="0"/>
              <a:t>Система контроля за выполнением</a:t>
            </a:r>
          </a:p>
          <a:p>
            <a:pPr marL="457200" indent="-457200" algn="l">
              <a:buAutoNum type="arabicPeriod" startAt="3"/>
            </a:pPr>
            <a:r>
              <a:rPr lang="ru-RU" sz="2000" dirty="0"/>
              <a:t>На этапе введения – строжайшее соблюдение</a:t>
            </a:r>
          </a:p>
          <a:p>
            <a:pPr marL="457200" indent="-457200" algn="l">
              <a:buAutoNum type="arabicPeriod" startAt="3"/>
            </a:pPr>
            <a:r>
              <a:rPr lang="ru-RU" sz="2000" dirty="0"/>
              <a:t>Система поощрения</a:t>
            </a:r>
          </a:p>
          <a:p>
            <a:pPr marL="457200" indent="-457200" algn="l">
              <a:buAutoNum type="arabicPeriod" startAt="3"/>
            </a:pPr>
            <a:r>
              <a:rPr lang="ru-RU" sz="2000" dirty="0"/>
              <a:t>Система поддержки. </a:t>
            </a:r>
          </a:p>
        </p:txBody>
      </p:sp>
    </p:spTree>
    <p:extLst>
      <p:ext uri="{BB962C8B-B14F-4D97-AF65-F5344CB8AC3E}">
        <p14:creationId xmlns:p14="http://schemas.microsoft.com/office/powerpoint/2010/main" val="3361030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r>
              <a:rPr lang="ru-RU" sz="3200" dirty="0"/>
              <a:t>Что делать, если…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6992" y="1083908"/>
            <a:ext cx="5834304" cy="5467157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Признаки зависимости: 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Невозможность закончить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Сложно переключить/отвлечь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При невозможности включить - капризы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Связь с режимными моментами: не уснуть, не поесть, не может в машине без планшета и т.п.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 может занять себя без гаджета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 выполняет необходимое из-за гаджета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8996" y="1172094"/>
            <a:ext cx="5213531" cy="485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5334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r>
              <a:rPr lang="ru-RU" sz="3200" dirty="0"/>
              <a:t>Правила: с какого возраста, сколько времени, какой контент.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4903" y="1145010"/>
            <a:ext cx="3225294" cy="294980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«Лечение зависимости»: 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Осознание проблемы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Соблюдение правил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Переключение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Родитель – друг, а не надзиратель</a:t>
            </a:r>
          </a:p>
          <a:p>
            <a:pPr marL="457200" indent="-457200" algn="l">
              <a:buFontTx/>
              <a:buChar char="-"/>
            </a:pP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637" y="1145010"/>
            <a:ext cx="6601310" cy="373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299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/>
              <a:t>«Лечение зависимости»: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4902" y="1145009"/>
            <a:ext cx="9993097" cy="5491317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/>
              <a:t>До семи лет: </a:t>
            </a:r>
          </a:p>
          <a:p>
            <a:pPr algn="l"/>
            <a:r>
              <a:rPr lang="ru-RU" sz="2000" dirty="0"/>
              <a:t>1. Жесткое ограничение</a:t>
            </a:r>
          </a:p>
          <a:p>
            <a:pPr algn="l"/>
            <a:r>
              <a:rPr lang="ru-RU" sz="2000" dirty="0"/>
              <a:t>2. Поддерживающая позиция.</a:t>
            </a:r>
          </a:p>
          <a:p>
            <a:pPr algn="l"/>
            <a:r>
              <a:rPr lang="ru-RU" sz="2000" dirty="0"/>
              <a:t>3. Предложение альтернативы, связанной с режимными моментами. </a:t>
            </a:r>
          </a:p>
          <a:p>
            <a:pPr marL="342900" indent="-342900" algn="l">
              <a:buFontTx/>
              <a:buChar char="-"/>
            </a:pPr>
            <a:r>
              <a:rPr lang="ru-RU" sz="2000" dirty="0"/>
              <a:t>Сон – чтение</a:t>
            </a:r>
          </a:p>
          <a:p>
            <a:pPr marL="342900" indent="-342900" algn="l">
              <a:buFontTx/>
              <a:buChar char="-"/>
            </a:pPr>
            <a:r>
              <a:rPr lang="ru-RU" sz="2000" dirty="0"/>
              <a:t>Еда – разговор</a:t>
            </a:r>
          </a:p>
          <a:p>
            <a:pPr marL="342900" indent="-342900" algn="l">
              <a:buFontTx/>
              <a:buChar char="-"/>
            </a:pPr>
            <a:r>
              <a:rPr lang="ru-RU" sz="2000" dirty="0"/>
              <a:t>Дорога – игры</a:t>
            </a:r>
          </a:p>
          <a:p>
            <a:pPr marL="342900" indent="-342900" algn="l">
              <a:buFontTx/>
              <a:buChar char="-"/>
            </a:pPr>
            <a:r>
              <a:rPr lang="ru-RU" sz="2000" dirty="0"/>
              <a:t>И т.п.</a:t>
            </a:r>
          </a:p>
          <a:p>
            <a:pPr algn="l"/>
            <a:r>
              <a:rPr lang="ru-RU" sz="2000" dirty="0"/>
              <a:t>4.Введение по схеме «с нуля». </a:t>
            </a:r>
          </a:p>
        </p:txBody>
      </p:sp>
    </p:spTree>
    <p:extLst>
      <p:ext uri="{BB962C8B-B14F-4D97-AF65-F5344CB8AC3E}">
        <p14:creationId xmlns:p14="http://schemas.microsoft.com/office/powerpoint/2010/main" val="1851807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/>
              <a:t>«Лечение зависимости»: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4902" y="1145009"/>
            <a:ext cx="9993097" cy="5491317"/>
          </a:xfrm>
        </p:spPr>
        <p:txBody>
          <a:bodyPr>
            <a:normAutofit/>
          </a:bodyPr>
          <a:lstStyle/>
          <a:p>
            <a:pPr algn="l"/>
            <a:endParaRPr lang="ru-RU" sz="2000" dirty="0"/>
          </a:p>
          <a:p>
            <a:pPr marL="457200" indent="-457200" algn="l">
              <a:buFontTx/>
              <a:buChar char="-"/>
            </a:pPr>
            <a:r>
              <a:rPr lang="ru-RU" sz="2000" b="1" dirty="0"/>
              <a:t>Старше семи лет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Осознание проблемы(список признаков зависимости, «для наших отношений это проблема», показать наглядные результаты)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Совместное составление правил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Поддерживающая позиция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Предложение альтернативы по видам занятий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Предложение альтернативы по контенту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Родитель – друг, а не надзиратель!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Система поощрения(помогаем ребенку придумать, как себя поощрить!)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Помощь специалиста. </a:t>
            </a:r>
          </a:p>
          <a:p>
            <a:pPr marL="457200" indent="-457200" algn="l">
              <a:buFontTx/>
              <a:buChar char="-"/>
            </a:pPr>
            <a:endParaRPr lang="ru-RU" sz="2000" dirty="0"/>
          </a:p>
          <a:p>
            <a:pPr algn="l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91165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984" y="198852"/>
            <a:ext cx="8436904" cy="632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6002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500" y="225425"/>
            <a:ext cx="9321800" cy="727075"/>
          </a:xfrm>
        </p:spPr>
        <p:txBody>
          <a:bodyPr/>
          <a:lstStyle/>
          <a:p>
            <a:r>
              <a:rPr lang="ru-RU" dirty="0"/>
              <a:t>Что такое интернет?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17500" y="1054100"/>
            <a:ext cx="5689600" cy="5397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21748" y="1577181"/>
            <a:ext cx="4356652" cy="4351338"/>
          </a:xfrm>
        </p:spPr>
        <p:txBody>
          <a:bodyPr/>
          <a:lstStyle/>
          <a:p>
            <a:r>
              <a:rPr lang="ru-RU" dirty="0"/>
              <a:t>Всемирная сеть</a:t>
            </a:r>
          </a:p>
          <a:p>
            <a:r>
              <a:rPr lang="ru-RU" dirty="0"/>
              <a:t>Компьютеры связаны между собой</a:t>
            </a:r>
          </a:p>
          <a:p>
            <a:r>
              <a:rPr lang="ru-RU" dirty="0"/>
              <a:t>Доступ имеют миллиарды людей</a:t>
            </a:r>
          </a:p>
          <a:p>
            <a:r>
              <a:rPr lang="ru-RU" dirty="0"/>
              <a:t>Информация общедоступна</a:t>
            </a:r>
          </a:p>
        </p:txBody>
      </p:sp>
      <p:pic>
        <p:nvPicPr>
          <p:cNvPr id="2050" name="Picture 2" descr="https://avatars.mds.yandex.net/get-zen_doc/3504072/pub_5ee4efba4fc2e5340aec5988_5ee779ae58e89267a97ae889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340" y="1825625"/>
            <a:ext cx="5921237" cy="394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095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500" y="225425"/>
            <a:ext cx="9321800" cy="727075"/>
          </a:xfrm>
        </p:spPr>
        <p:txBody>
          <a:bodyPr/>
          <a:lstStyle/>
          <a:p>
            <a:r>
              <a:rPr lang="ru-RU" dirty="0"/>
              <a:t>Введение. Социальные сети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17500" y="1054100"/>
            <a:ext cx="5689600" cy="5397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21748" y="1577181"/>
            <a:ext cx="4356652" cy="435133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Идеальный вариант – регистрация с гаджета родителя. </a:t>
            </a:r>
          </a:p>
          <a:p>
            <a:r>
              <a:rPr lang="ru-RU" dirty="0"/>
              <a:t>Создать профиль, содержащий минимум личной информации</a:t>
            </a:r>
          </a:p>
          <a:p>
            <a:r>
              <a:rPr lang="ru-RU" dirty="0"/>
              <a:t>Отрегулировать настройки приватности</a:t>
            </a:r>
          </a:p>
          <a:p>
            <a:r>
              <a:rPr lang="ru-RU" dirty="0"/>
              <a:t>Поиск интернет сообществ по интересам</a:t>
            </a:r>
          </a:p>
          <a:p>
            <a:r>
              <a:rPr lang="ru-RU" dirty="0"/>
              <a:t>Добавление в друзья родителей и реальных персонажей</a:t>
            </a:r>
          </a:p>
        </p:txBody>
      </p:sp>
      <p:pic>
        <p:nvPicPr>
          <p:cNvPr id="2054" name="Picture 6" descr="https://yt3.ggpht.com/a/AATXAJwS-3l3Xq3A1-3mJd8nzTNuNr7Io9wjifsTPfPW=s900-c-k-c0xffffffff-no-rj-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086" y="1267238"/>
            <a:ext cx="5108713" cy="510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883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F256EB3-F9C2-F566-749A-08574EFBC748}"/>
              </a:ext>
            </a:extLst>
          </p:cNvPr>
          <p:cNvSpPr txBox="1"/>
          <p:nvPr/>
        </p:nvSpPr>
        <p:spPr>
          <a:xfrm>
            <a:off x="339668" y="786288"/>
            <a:ext cx="11512663" cy="57288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594" indent="-228594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  <a:buFont typeface="Arial" panose="020B0604020202020204" pitchFamily="34" charset="0"/>
              <a:buChar char="•"/>
            </a:pPr>
            <a:r>
              <a:rPr lang="ru-RU" altLang="ru-RU" sz="1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Клинический психолог, детский </a:t>
            </a:r>
            <a:r>
              <a:rPr lang="ru-RU" altLang="ru-RU" sz="1600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нейропсихолог</a:t>
            </a:r>
            <a:r>
              <a:rPr lang="ru-RU" altLang="ru-RU" sz="1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программ подготовки к школе и развития </a:t>
            </a:r>
            <a:r>
              <a:rPr lang="ru-RU" altLang="ru-RU" sz="16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altLang="ru-RU" sz="1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навыков. Приняла более 1000 детей. Автор научных публикаций и участник научных конференций. Научный сотрудник Института когнитивных исследований СПбГУ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</a:pPr>
            <a:endParaRPr lang="ru-RU" altLang="ru-RU" sz="16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</a:pPr>
            <a:r>
              <a:rPr lang="ru-RU" altLang="ru-RU" sz="1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Образование: </a:t>
            </a:r>
          </a:p>
          <a:p>
            <a:pPr marL="228594" indent="-228594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  <a:buFont typeface="Arial" panose="020B0604020202020204" pitchFamily="34" charset="0"/>
              <a:buChar char="•"/>
            </a:pPr>
            <a:r>
              <a:rPr lang="ru-RU" altLang="ru-RU" sz="1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 программы «Когнитивные исследования» (с отличием) – СПбГУ, лаборатория когнитивных исследований Т.В. Черниговской. </a:t>
            </a:r>
          </a:p>
          <a:p>
            <a:pPr marL="228594" indent="-228594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  <a:buFont typeface="Arial" panose="020B0604020202020204" pitchFamily="34" charset="0"/>
              <a:buChar char="•"/>
            </a:pPr>
            <a:r>
              <a:rPr lang="ru-RU" altLang="ru-RU" sz="1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Аспирантура – </a:t>
            </a:r>
            <a:r>
              <a:rPr lang="ru-RU" altLang="ru-RU" sz="16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СпбГУ</a:t>
            </a:r>
            <a:r>
              <a:rPr lang="ru-RU" altLang="ru-RU" sz="1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психологический факультет, научная группа </a:t>
            </a:r>
            <a:r>
              <a:rPr lang="ru-RU" altLang="ru-RU" sz="16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В.М.Аллахвердова</a:t>
            </a:r>
            <a:endParaRPr lang="ru-RU" altLang="ru-RU" sz="16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</a:pPr>
            <a:endParaRPr lang="ru-RU" altLang="ru-RU" sz="16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</a:pPr>
            <a:r>
              <a:rPr lang="ru-RU" altLang="ru-RU" sz="1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и эксперт: </a:t>
            </a:r>
          </a:p>
          <a:p>
            <a:pPr marL="228594" indent="-228594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  <a:buFont typeface="Arial" panose="020B0604020202020204" pitchFamily="34" charset="0"/>
              <a:buChar char="•"/>
            </a:pPr>
            <a:r>
              <a:rPr lang="ru-RU" altLang="ru-RU" sz="1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Телеканал 78, радио «</a:t>
            </a:r>
            <a:r>
              <a:rPr lang="ru-RU" altLang="ru-RU" sz="16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Медиаметрикс</a:t>
            </a:r>
            <a:r>
              <a:rPr lang="ru-RU" altLang="ru-RU" sz="1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mel.fm, «Вести образования», «Домашний очаг»,  Littleone.ru, «Врачи детям» и т.д. 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</a:pPr>
            <a:endParaRPr lang="ru-RU" altLang="ru-RU" sz="16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</a:pPr>
            <a:r>
              <a:rPr lang="ru-RU" altLang="ru-RU" sz="1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Спикер:</a:t>
            </a:r>
          </a:p>
          <a:p>
            <a:pPr marL="228594" indent="-228594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  <a:buFont typeface="Arial" panose="020B0604020202020204" pitchFamily="34" charset="0"/>
              <a:buChar char="•"/>
            </a:pPr>
            <a:r>
              <a:rPr lang="ru-RU" altLang="ru-RU" sz="1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международный салон образования(ММСО), EDCRUNCH, Московский международный форум «Город Образования», Всероссийская выездная школа педагогов и директоров, Педагогический фестиваль «Генерация», Восьмая всероссийская конференция "Дошкольное образование"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</a:pPr>
            <a:endParaRPr lang="ru-RU" altLang="ru-RU" sz="16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</a:pPr>
            <a:r>
              <a:rPr lang="ru-RU" altLang="ru-RU" sz="1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Сотрудничество: </a:t>
            </a:r>
          </a:p>
          <a:p>
            <a:pPr marL="228594" indent="-228594" fontAlgn="base">
              <a:spcBef>
                <a:spcPct val="20000"/>
              </a:spcBef>
              <a:spcAft>
                <a:spcPct val="0"/>
              </a:spcAft>
              <a:buClr>
                <a:srgbClr val="FFF000"/>
              </a:buClr>
              <a:buFont typeface="Arial" panose="020B0604020202020204" pitchFamily="34" charset="0"/>
              <a:buChar char="•"/>
            </a:pPr>
            <a:r>
              <a:rPr lang="ru-RU" altLang="ru-RU" sz="1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 «Новая школа», ЧОУ «Золотое сечение», «Павловская гимназия» и пр. </a:t>
            </a:r>
          </a:p>
          <a:p>
            <a:endParaRPr lang="ru-RU" sz="2667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1158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500" y="225425"/>
            <a:ext cx="9321800" cy="727075"/>
          </a:xfrm>
        </p:spPr>
        <p:txBody>
          <a:bodyPr/>
          <a:lstStyle/>
          <a:p>
            <a:r>
              <a:rPr lang="ru-RU" dirty="0"/>
              <a:t>Введение. Социальные сети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17500" y="1054100"/>
            <a:ext cx="5689600" cy="5397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21748" y="1577181"/>
            <a:ext cx="4356652" cy="435133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Логин и пароль – как ключ от дома</a:t>
            </a:r>
          </a:p>
          <a:p>
            <a:r>
              <a:rPr lang="ru-RU" dirty="0"/>
              <a:t>Сообщества – улица, личный профиль – твой дом, личная переписка – твоя комната. </a:t>
            </a:r>
          </a:p>
          <a:p>
            <a:r>
              <a:rPr lang="ru-RU" dirty="0"/>
              <a:t>Незнакомые, знакомые, родные. </a:t>
            </a:r>
          </a:p>
          <a:p>
            <a:r>
              <a:rPr lang="ru-RU" dirty="0"/>
              <a:t>Все оплаты – только с разрешения родителей, подключены только родительские карты. </a:t>
            </a:r>
          </a:p>
          <a:p>
            <a:r>
              <a:rPr lang="ru-RU" dirty="0"/>
              <a:t>Нельзя сообщать: адреса, телефоны, пароли, номера карт, места работы, учебы, времяпрепровождения</a:t>
            </a:r>
          </a:p>
        </p:txBody>
      </p:sp>
      <p:pic>
        <p:nvPicPr>
          <p:cNvPr id="2054" name="Picture 6" descr="https://yt3.ggpht.com/a/AATXAJwS-3l3Xq3A1-3mJd8nzTNuNr7Io9wjifsTPfPW=s900-c-k-c0xffffffff-no-rj-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086" y="1267238"/>
            <a:ext cx="5108713" cy="510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908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851" y="253241"/>
            <a:ext cx="9321800" cy="727075"/>
          </a:xfrm>
        </p:spPr>
        <p:txBody>
          <a:bodyPr/>
          <a:lstStyle/>
          <a:p>
            <a:r>
              <a:rPr lang="ru-RU" dirty="0" err="1"/>
              <a:t>Упс</a:t>
            </a:r>
            <a:r>
              <a:rPr lang="ru-RU" dirty="0"/>
              <a:t>. 18+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17500" y="1054100"/>
            <a:ext cx="5689600" cy="5397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73099" y="1676952"/>
            <a:ext cx="4356652" cy="58039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Средний возраст первого просмотра порнографии сейчас – 9(!) лет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Не ругать! </a:t>
            </a:r>
          </a:p>
          <a:p>
            <a:r>
              <a:rPr lang="ru-RU" dirty="0"/>
              <a:t>Отвернись/беги/расскажи</a:t>
            </a:r>
          </a:p>
          <a:p>
            <a:r>
              <a:rPr lang="ru-RU" dirty="0"/>
              <a:t>Порнография – художественный фильм/шоу.</a:t>
            </a:r>
          </a:p>
          <a:p>
            <a:r>
              <a:rPr lang="ru-RU" dirty="0"/>
              <a:t>Нереалистично(размеры, длительность, позы, участники и их количество)</a:t>
            </a:r>
          </a:p>
          <a:p>
            <a:r>
              <a:rPr lang="ru-RU" dirty="0" err="1"/>
              <a:t>Полоролевая</a:t>
            </a:r>
            <a:r>
              <a:rPr lang="ru-RU" dirty="0"/>
              <a:t> модель</a:t>
            </a:r>
          </a:p>
          <a:p>
            <a:r>
              <a:rPr lang="ru-RU" dirty="0"/>
              <a:t>Безопасность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https://yt3.ggpht.com/a/AATXAJw8oUJRhW3mq6f7w34YhvbNCgWGJB9pyHqCi5RdxA=s900-c-k-c0xffffffff-no-rj-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899" y="952500"/>
            <a:ext cx="5235575" cy="523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0541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651" y="131762"/>
            <a:ext cx="9321800" cy="727075"/>
          </a:xfrm>
        </p:spPr>
        <p:txBody>
          <a:bodyPr/>
          <a:lstStyle/>
          <a:p>
            <a:r>
              <a:rPr lang="ru-RU" dirty="0" err="1"/>
              <a:t>Упс</a:t>
            </a:r>
            <a:r>
              <a:rPr lang="ru-RU" dirty="0"/>
              <a:t>. 18-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17500" y="1054100"/>
            <a:ext cx="5689600" cy="5397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73099" y="1384300"/>
            <a:ext cx="4356652" cy="58039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До 80% несовершеннолетних получают в интернете «непристойные» предложения от ровесников или взрослых.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Не фотографировать/не снимать видео. Даже для режиссеров. Даже по просьбе знакомых. Даже по просьбе твоего парня. </a:t>
            </a:r>
          </a:p>
          <a:p>
            <a:r>
              <a:rPr lang="ru-RU" dirty="0"/>
              <a:t>Отвернись/беги/расскажи</a:t>
            </a:r>
          </a:p>
          <a:p>
            <a:r>
              <a:rPr lang="ru-RU" dirty="0"/>
              <a:t>Не общаться в личных сообщениях с незнакомыми(помнишь про свою комнату?)</a:t>
            </a:r>
          </a:p>
          <a:p>
            <a:r>
              <a:rPr lang="ru-RU" dirty="0"/>
              <a:t>Рассказать о подруге/подруге.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https://yt3.ggpht.com/a/AATXAJw8oUJRhW3mq6f7w34YhvbNCgWGJB9pyHqCi5RdxA=s900-c-k-c0xffffffff-no-rj-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899" y="952500"/>
            <a:ext cx="5235575" cy="523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2833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451" y="9525"/>
            <a:ext cx="9321800" cy="727075"/>
          </a:xfrm>
        </p:spPr>
        <p:txBody>
          <a:bodyPr/>
          <a:lstStyle/>
          <a:p>
            <a:r>
              <a:rPr lang="ru-RU" dirty="0" err="1"/>
              <a:t>Буллинг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17500" y="1054100"/>
            <a:ext cx="5689600" cy="5397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58799" y="1054100"/>
            <a:ext cx="4356652" cy="5080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err="1"/>
              <a:t>Буллинг</a:t>
            </a:r>
            <a:r>
              <a:rPr lang="ru-RU" dirty="0"/>
              <a:t> вредит как тому, кому травят, так и всем, кто в этом участвует и даже наблюдает!!!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Никто не имеет право тебя обижать</a:t>
            </a:r>
          </a:p>
          <a:p>
            <a:r>
              <a:rPr lang="ru-RU" dirty="0"/>
              <a:t>Расскажи!</a:t>
            </a:r>
          </a:p>
          <a:p>
            <a:r>
              <a:rPr lang="ru-RU" dirty="0"/>
              <a:t>Выйди из чата.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err="1"/>
              <a:t>Буллинг</a:t>
            </a:r>
            <a:r>
              <a:rPr lang="ru-RU" dirty="0"/>
              <a:t> всегда требует участия взрослых. 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http://sc15sarov.ru/wp-content/uploads/2020/01/60588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975" y="73660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11528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450" y="9525"/>
            <a:ext cx="10489649" cy="727075"/>
          </a:xfrm>
        </p:spPr>
        <p:txBody>
          <a:bodyPr>
            <a:normAutofit/>
          </a:bodyPr>
          <a:lstStyle/>
          <a:p>
            <a:r>
              <a:rPr lang="ru-RU" dirty="0"/>
              <a:t>Плохая работа.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17500" y="1054100"/>
            <a:ext cx="5689600" cy="5397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17500" y="1346200"/>
            <a:ext cx="5969000" cy="5651500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/>
              <a:t>Твоя комната – не место для незнакомцев</a:t>
            </a:r>
          </a:p>
          <a:p>
            <a:pPr marL="514350" indent="-514350">
              <a:buAutoNum type="arabicPeriod"/>
            </a:pPr>
            <a:r>
              <a:rPr lang="ru-RU" dirty="0"/>
              <a:t>Карманные деньги в зависимости от возраста. Понимание примерного уровня трат. </a:t>
            </a:r>
          </a:p>
          <a:p>
            <a:pPr marL="514350" indent="-514350">
              <a:buAutoNum type="arabicPeriod"/>
            </a:pPr>
            <a:r>
              <a:rPr lang="ru-RU" dirty="0"/>
              <a:t>Понимание стоимости труда и разных видов работ. </a:t>
            </a:r>
          </a:p>
          <a:p>
            <a:pPr marL="514350" indent="-514350">
              <a:buAutoNum type="arabicPeriod"/>
            </a:pPr>
            <a:r>
              <a:rPr lang="ru-RU" dirty="0"/>
              <a:t>Разговор о наркотиках/наркоторговцах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314" name="Picture 2" descr="https://user67902.clients-cdnnow.ru/localStorage/collection/8d/8d/11/43/8d8d1143_resizedScaled_817to12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362" y="736600"/>
            <a:ext cx="3624138" cy="546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175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450" y="9525"/>
            <a:ext cx="10489649" cy="727075"/>
          </a:xfrm>
        </p:spPr>
        <p:txBody>
          <a:bodyPr>
            <a:normAutofit/>
          </a:bodyPr>
          <a:lstStyle/>
          <a:p>
            <a:r>
              <a:rPr lang="ru-RU" dirty="0"/>
              <a:t>Плохая работа. Признаки. 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17500" y="1054100"/>
            <a:ext cx="5689600" cy="5397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17500" y="1346200"/>
            <a:ext cx="5969000" cy="56515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У него начали систематически появляться деньги, новая одежда, гаджеты. Он стал обедать в дорогих местах. Не может назвать место своей работы или телефон нанимателя.</a:t>
            </a:r>
          </a:p>
          <a:p>
            <a:r>
              <a:rPr lang="ru-RU" dirty="0"/>
              <a:t>Стал более скрытным, засекречивает переписку. Пользуется сервисами VPN или браузером </a:t>
            </a:r>
            <a:r>
              <a:rPr lang="ru-RU" dirty="0" err="1"/>
              <a:t>Tor</a:t>
            </a:r>
            <a:r>
              <a:rPr lang="ru-RU" dirty="0"/>
              <a:t>. Удаляет историю поиска с общего компьютера.</a:t>
            </a:r>
          </a:p>
          <a:p>
            <a:r>
              <a:rPr lang="ru-RU" dirty="0"/>
              <a:t>В его телефоне появляются фотографии подъездов, канализационных труб, почтовых ящиков, карт.</a:t>
            </a:r>
          </a:p>
          <a:p>
            <a:r>
              <a:rPr lang="ru-RU" dirty="0"/>
              <a:t>Уходит из дома на рассвете. Это самое удобное время, чтобы оставлять закладки — уже светло, прохожих немного и все спешат по своим делам.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4338" name="Picture 2" descr="https://user67902.clients-cdnnow.ru/localStorage/collection/98/00/43/53/98004353_resizedScaled_817to12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100" y="551780"/>
            <a:ext cx="4003949" cy="605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408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450" y="9525"/>
            <a:ext cx="10489649" cy="727075"/>
          </a:xfrm>
        </p:spPr>
        <p:txBody>
          <a:bodyPr>
            <a:normAutofit/>
          </a:bodyPr>
          <a:lstStyle/>
          <a:p>
            <a:r>
              <a:rPr lang="ru-RU" dirty="0"/>
              <a:t>Мошенники и благотворители))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17500" y="1054100"/>
            <a:ext cx="5689600" cy="5397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17500" y="1346200"/>
            <a:ext cx="5969000" cy="5651500"/>
          </a:xfrm>
        </p:spPr>
        <p:txBody>
          <a:bodyPr>
            <a:normAutofit/>
          </a:bodyPr>
          <a:lstStyle/>
          <a:p>
            <a:r>
              <a:rPr lang="ru-RU" dirty="0"/>
              <a:t>Привязки только к родительским картам</a:t>
            </a:r>
          </a:p>
          <a:p>
            <a:r>
              <a:rPr lang="ru-RU" dirty="0"/>
              <a:t>Все онлайн-оплаты только с родительских аккаунтов</a:t>
            </a:r>
          </a:p>
          <a:p>
            <a:r>
              <a:rPr lang="ru-RU" dirty="0"/>
              <a:t>Совместное участие в благотворительности</a:t>
            </a:r>
          </a:p>
          <a:p>
            <a:r>
              <a:rPr lang="ru-RU" dirty="0"/>
              <a:t>Обсуждение личного участия взамен финансового</a:t>
            </a:r>
          </a:p>
          <a:p>
            <a:r>
              <a:rPr lang="ru-RU" dirty="0"/>
              <a:t>Личная комната! 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5362" name="Picture 2" descr="https://antiqueauction.ru/uploads/lot_photos/e4f13828a58911d294d7d9b5b4f4e0f64837f73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514" y="1667392"/>
            <a:ext cx="5246957" cy="4170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99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r>
              <a:rPr lang="ru-RU" sz="4800" dirty="0"/>
              <a:t>Запретить нельзя использовать? </a:t>
            </a:r>
          </a:p>
        </p:txBody>
      </p:sp>
      <p:pic>
        <p:nvPicPr>
          <p:cNvPr id="1026" name="Picture 2" descr="https://sun9-8.userapi.com/c626630/v626630284/68f3b/Z3p4Fixmi9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90" y="1172095"/>
            <a:ext cx="4192077" cy="4192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095" y="1172095"/>
            <a:ext cx="4779121" cy="419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63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r>
              <a:rPr lang="ru-RU" sz="3200" dirty="0"/>
              <a:t>Правила: с какого возраста, сколько времени, какой контент.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075" y="1246909"/>
            <a:ext cx="10228657" cy="5467157"/>
          </a:xfrm>
        </p:spPr>
        <p:txBody>
          <a:bodyPr>
            <a:normAutofit fontScale="92500"/>
          </a:bodyPr>
          <a:lstStyle/>
          <a:p>
            <a:pPr marL="457200" indent="-457200" algn="l">
              <a:buAutoNum type="arabicPeriod"/>
            </a:pPr>
            <a:r>
              <a:rPr lang="ru-RU" sz="2800" dirty="0"/>
              <a:t>Версия офтальмологов(доказательная медицина)*:</a:t>
            </a:r>
          </a:p>
          <a:p>
            <a:pPr marL="342900" indent="-342900" algn="l">
              <a:buFontTx/>
              <a:buChar char="-"/>
            </a:pPr>
            <a:r>
              <a:rPr lang="ru-RU" sz="2800" dirty="0"/>
              <a:t>Гаджеты не портят зрение</a:t>
            </a:r>
          </a:p>
          <a:p>
            <a:pPr marL="342900" indent="-342900" algn="l">
              <a:buFontTx/>
              <a:buChar char="-"/>
            </a:pPr>
            <a:r>
              <a:rPr lang="ru-RU" sz="2800" dirty="0"/>
              <a:t>Телевизор можно смотреть сколько угодно(но </a:t>
            </a:r>
            <a:r>
              <a:rPr lang="ru-RU" sz="2800" dirty="0" err="1"/>
              <a:t>нейропсихологи</a:t>
            </a:r>
            <a:r>
              <a:rPr lang="ru-RU" sz="2800" dirty="0"/>
              <a:t> против!)</a:t>
            </a:r>
          </a:p>
          <a:p>
            <a:pPr marL="342900" indent="-342900" algn="l">
              <a:buFontTx/>
              <a:buChar char="-"/>
            </a:pPr>
            <a:r>
              <a:rPr lang="ru-RU" sz="2800" dirty="0"/>
              <a:t>Телевизор должен располагаться на расстоянии 2,5-3м.</a:t>
            </a:r>
          </a:p>
          <a:p>
            <a:pPr marL="342900" indent="-342900" algn="l">
              <a:buFontTx/>
              <a:buChar char="-"/>
            </a:pPr>
            <a:r>
              <a:rPr lang="ru-RU" sz="2800" dirty="0"/>
              <a:t>Планшет и телефон – на расстоянии согнутой руки (и книга тоже!)</a:t>
            </a:r>
          </a:p>
          <a:p>
            <a:pPr marL="342900" indent="-342900" algn="l">
              <a:buFontTx/>
              <a:buChar char="-"/>
            </a:pPr>
            <a:r>
              <a:rPr lang="ru-RU" sz="2800" dirty="0"/>
              <a:t>Можно хоть с рождения(а </a:t>
            </a:r>
            <a:r>
              <a:rPr lang="ru-RU" sz="2800" dirty="0" err="1"/>
              <a:t>нейропсихологи</a:t>
            </a:r>
            <a:r>
              <a:rPr lang="ru-RU" sz="2800" dirty="0"/>
              <a:t> против!)</a:t>
            </a:r>
          </a:p>
          <a:p>
            <a:pPr marL="342900" indent="-342900" algn="l">
              <a:buFontTx/>
              <a:buChar char="-"/>
            </a:pPr>
            <a:r>
              <a:rPr lang="ru-RU" sz="2800" dirty="0"/>
              <a:t>В машине, лёжа и в темноте – можно!(если бы не </a:t>
            </a:r>
            <a:r>
              <a:rPr lang="ru-RU" sz="2800" dirty="0" err="1"/>
              <a:t>нейропсихологи</a:t>
            </a:r>
            <a:r>
              <a:rPr lang="ru-RU" sz="2800" dirty="0"/>
              <a:t>!)</a:t>
            </a:r>
          </a:p>
          <a:p>
            <a:pPr marL="342900" indent="-342900" algn="l">
              <a:buFontTx/>
              <a:buChar char="-"/>
            </a:pPr>
            <a:endParaRPr lang="ru-RU" sz="2800" dirty="0"/>
          </a:p>
          <a:p>
            <a:pPr algn="l"/>
            <a:endParaRPr lang="ru-RU" sz="2800" dirty="0"/>
          </a:p>
          <a:p>
            <a:pPr algn="l"/>
            <a:r>
              <a:rPr lang="ru-RU" sz="2800" dirty="0"/>
              <a:t>*Правила действительны для детей без патологии зрения. </a:t>
            </a:r>
          </a:p>
        </p:txBody>
      </p:sp>
    </p:spTree>
    <p:extLst>
      <p:ext uri="{BB962C8B-B14F-4D97-AF65-F5344CB8AC3E}">
        <p14:creationId xmlns:p14="http://schemas.microsoft.com/office/powerpoint/2010/main" val="1331186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r>
              <a:rPr lang="ru-RU" sz="3200" dirty="0"/>
              <a:t>Правила: с какого возраста, сколько времени, какой контент.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075" y="1246909"/>
            <a:ext cx="10228657" cy="5467157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800" dirty="0"/>
              <a:t>2. Версия </a:t>
            </a:r>
            <a:r>
              <a:rPr lang="ru-RU" sz="2800" dirty="0" err="1"/>
              <a:t>нейропсихологов</a:t>
            </a:r>
            <a:r>
              <a:rPr lang="ru-RU" sz="2800" dirty="0"/>
              <a:t>:</a:t>
            </a:r>
          </a:p>
          <a:p>
            <a:pPr algn="l"/>
            <a:r>
              <a:rPr lang="ru-RU" sz="2800" dirty="0"/>
              <a:t>0-2 года – запрещено.</a:t>
            </a:r>
          </a:p>
          <a:p>
            <a:pPr algn="l"/>
            <a:r>
              <a:rPr lang="ru-RU" sz="2800" dirty="0"/>
              <a:t>Причины: </a:t>
            </a:r>
          </a:p>
          <a:p>
            <a:pPr marL="457200" indent="-457200" algn="l">
              <a:buFontTx/>
              <a:buChar char="-"/>
            </a:pPr>
            <a:r>
              <a:rPr lang="ru-RU" sz="2800" dirty="0"/>
              <a:t>Вред речевому развитию</a:t>
            </a:r>
          </a:p>
          <a:p>
            <a:pPr marL="457200" indent="-457200" algn="l">
              <a:buFontTx/>
              <a:buChar char="-"/>
            </a:pPr>
            <a:r>
              <a:rPr lang="ru-RU" sz="2800" dirty="0"/>
              <a:t>Влияние на развитие пространственного восприятия</a:t>
            </a:r>
          </a:p>
          <a:p>
            <a:pPr marL="457200" indent="-457200" algn="l">
              <a:buFontTx/>
              <a:buChar char="-"/>
            </a:pPr>
            <a:r>
              <a:rPr lang="ru-RU" sz="2800" dirty="0"/>
              <a:t>Влияние на процессы сенсорной интеграции</a:t>
            </a:r>
          </a:p>
          <a:p>
            <a:pPr algn="l"/>
            <a:endParaRPr lang="ru-RU" sz="2800" dirty="0"/>
          </a:p>
          <a:p>
            <a:pPr algn="l"/>
            <a:r>
              <a:rPr lang="ru-RU" sz="2800" dirty="0"/>
              <a:t>2-3 года – до 20 минут в день(суммарно)</a:t>
            </a:r>
          </a:p>
          <a:p>
            <a:pPr algn="l"/>
            <a:r>
              <a:rPr lang="ru-RU" sz="2800" dirty="0"/>
              <a:t>3-5 лет – до 20 минут в день(суммарно)</a:t>
            </a:r>
          </a:p>
          <a:p>
            <a:pPr algn="l"/>
            <a:r>
              <a:rPr lang="ru-RU" sz="2800" dirty="0"/>
              <a:t>5-7 лет – до 30 минут в день, возможно объединение времени с целью просмотра полнометражного мультфильма/фильма. </a:t>
            </a:r>
          </a:p>
          <a:p>
            <a:pPr algn="l"/>
            <a:r>
              <a:rPr lang="ru-RU" sz="2800" dirty="0"/>
              <a:t>7-11 лет – до 90 минут, возможен просмотр полнометражных фильмов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11 </a:t>
            </a:r>
            <a:r>
              <a:rPr lang="ru-RU" sz="2800" dirty="0"/>
              <a:t>лет и старше – до 120(180) минут в день. Касается и взрослых!</a:t>
            </a:r>
          </a:p>
        </p:txBody>
      </p:sp>
    </p:spTree>
    <p:extLst>
      <p:ext uri="{BB962C8B-B14F-4D97-AF65-F5344CB8AC3E}">
        <p14:creationId xmlns:p14="http://schemas.microsoft.com/office/powerpoint/2010/main" val="1795559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r>
              <a:rPr lang="ru-RU" sz="3200" dirty="0"/>
              <a:t>Правила: с какого возраста, сколько времени, какой контент.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075" y="1246909"/>
            <a:ext cx="10228657" cy="5467157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Правила и ограничения: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Строгое соблюдение указанного времени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Наличие мест «без гаджетов»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Наличие «дней без гаджетов» или хотя бы «времени без гаджетов»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Правила вежливости – ставим на паузу, не используем во время общения и т.п. Соблюдают и взрослые тоже!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Программы контроля времени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Нельзя во время еды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Нельзя до завтрака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Нельзя за 2 часа до сна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Нельзя для успокоения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Нельзя «фоном»</a:t>
            </a:r>
          </a:p>
          <a:p>
            <a:pPr marL="457200" indent="-457200" algn="l">
              <a:buFontTx/>
              <a:buChar char="-"/>
            </a:pPr>
            <a:r>
              <a:rPr lang="ru-RU" sz="2000" dirty="0">
                <a:solidFill>
                  <a:srgbClr val="FF0000"/>
                </a:solidFill>
              </a:rPr>
              <a:t>Недопустим свободный серфинг. Контент выбирают родители!!!</a:t>
            </a:r>
          </a:p>
          <a:p>
            <a:pPr marL="457200" indent="-457200" algn="l">
              <a:buFontTx/>
              <a:buChar char="-"/>
            </a:pPr>
            <a:endParaRPr lang="ru-RU" sz="2000" dirty="0"/>
          </a:p>
          <a:p>
            <a:pPr marL="457200" indent="-457200" algn="l">
              <a:buFontTx/>
              <a:buChar char="-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13289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r>
              <a:rPr lang="ru-RU" sz="3200" dirty="0"/>
              <a:t>Правила: с какого возраста, сколько времени, какой контент.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6992" y="1083908"/>
            <a:ext cx="3805998" cy="5467157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Запрещенный контент: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 соответствующий возрасту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Распаковка игрушек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Прохождение компьютерных игр</a:t>
            </a:r>
          </a:p>
          <a:p>
            <a:pPr marL="457200" indent="-457200" algn="l">
              <a:buFontTx/>
              <a:buChar char="-"/>
            </a:pPr>
            <a:r>
              <a:rPr lang="ru-RU" sz="2000" dirty="0" err="1"/>
              <a:t>Безсюжетные</a:t>
            </a:r>
            <a:r>
              <a:rPr lang="ru-RU" sz="2000" dirty="0"/>
              <a:t> сюжеты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Множество серий очень коротких роликов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Неживой(компьютерный) звук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Неестественные цвета/формы/вид естественного</a:t>
            </a:r>
          </a:p>
          <a:p>
            <a:pPr marL="457200" indent="-457200" algn="l">
              <a:buFontTx/>
              <a:buChar char="-"/>
            </a:pPr>
            <a:endParaRPr lang="ru-RU" sz="2000" dirty="0"/>
          </a:p>
          <a:p>
            <a:pPr marL="457200" indent="-457200" algn="l">
              <a:buFontTx/>
              <a:buChar char="-"/>
            </a:pP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977" y="1566045"/>
            <a:ext cx="3713825" cy="20864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977" y="4114684"/>
            <a:ext cx="3713825" cy="20898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2764" y="1566045"/>
            <a:ext cx="3709323" cy="20864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2790" y="4114684"/>
            <a:ext cx="3768435" cy="2119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570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r>
              <a:rPr lang="ru-RU" sz="3200" dirty="0"/>
              <a:t>Правила: с какого возраста, сколько времени, какой контент.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6991" y="1083908"/>
            <a:ext cx="11285421" cy="5467157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800" b="1" dirty="0"/>
              <a:t>Разрешенный контент: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Навигатор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Проверенные развивающие приложения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Сказки, мультфильмы(качество сюжета, изображения, звука)</a:t>
            </a:r>
          </a:p>
          <a:p>
            <a:pPr marL="457200" indent="-457200" algn="l">
              <a:buFontTx/>
              <a:buChar char="-"/>
            </a:pPr>
            <a:r>
              <a:rPr lang="en-US" sz="2000" dirty="0"/>
              <a:t>National Geographic</a:t>
            </a:r>
          </a:p>
          <a:p>
            <a:pPr marL="457200" indent="-457200" algn="l">
              <a:buFontTx/>
              <a:buChar char="-"/>
            </a:pPr>
            <a:r>
              <a:rPr lang="en-US" sz="2000" dirty="0"/>
              <a:t>Animal Planet</a:t>
            </a:r>
            <a:endParaRPr lang="ru-RU" sz="2000" dirty="0"/>
          </a:p>
          <a:p>
            <a:pPr marL="457200" indent="-457200" algn="l">
              <a:buFontTx/>
              <a:buChar char="-"/>
            </a:pPr>
            <a:r>
              <a:rPr lang="ru-RU" sz="2000" dirty="0"/>
              <a:t>Тетрис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Тренажеры устного счета/таблицы умножения и т.п.</a:t>
            </a:r>
          </a:p>
          <a:p>
            <a:pPr marL="457200" indent="-457200" algn="l">
              <a:buFontTx/>
              <a:buChar char="-"/>
            </a:pPr>
            <a:r>
              <a:rPr lang="ru-RU" sz="2000" dirty="0"/>
              <a:t>Не только потребление, но и производство:</a:t>
            </a:r>
          </a:p>
          <a:p>
            <a:pPr algn="l"/>
            <a:r>
              <a:rPr lang="ru-RU" sz="2000" dirty="0"/>
              <a:t>фото/видео – </a:t>
            </a:r>
            <a:r>
              <a:rPr lang="ru-RU" sz="2000" dirty="0" err="1"/>
              <a:t>находилки</a:t>
            </a:r>
            <a:r>
              <a:rPr lang="ru-RU" sz="2000" dirty="0"/>
              <a:t>, </a:t>
            </a:r>
            <a:r>
              <a:rPr lang="ru-RU" sz="2000" dirty="0" err="1"/>
              <a:t>фотогербарий</a:t>
            </a:r>
            <a:r>
              <a:rPr lang="ru-RU" sz="2000" dirty="0"/>
              <a:t>, исследовательское видео</a:t>
            </a:r>
          </a:p>
          <a:p>
            <a:pPr algn="l"/>
            <a:r>
              <a:rPr lang="ru-RU" sz="2000" dirty="0"/>
              <a:t>мультики(</a:t>
            </a:r>
            <a:r>
              <a:rPr lang="ru-RU" sz="2000" dirty="0" err="1"/>
              <a:t>стикботы</a:t>
            </a:r>
            <a:r>
              <a:rPr lang="ru-RU" sz="2000" dirty="0"/>
              <a:t>)</a:t>
            </a:r>
          </a:p>
          <a:p>
            <a:pPr algn="l"/>
            <a:r>
              <a:rPr lang="ru-RU" sz="2000" dirty="0"/>
              <a:t>презентации</a:t>
            </a:r>
          </a:p>
          <a:p>
            <a:pPr algn="l"/>
            <a:r>
              <a:rPr lang="ru-RU" sz="2000" dirty="0"/>
              <a:t>Машинопись(десятипальцевая печать)</a:t>
            </a:r>
          </a:p>
          <a:p>
            <a:pPr algn="l"/>
            <a:r>
              <a:rPr lang="ru-RU" sz="2000" dirty="0"/>
              <a:t>Списки продуктов/вещей для поездки и т.д. </a:t>
            </a:r>
          </a:p>
          <a:p>
            <a:pPr marL="457200" indent="-457200" algn="l">
              <a:buFontTx/>
              <a:buChar char="-"/>
            </a:pPr>
            <a:endParaRPr lang="ru-RU" sz="2000" dirty="0"/>
          </a:p>
          <a:p>
            <a:pPr marL="457200" indent="-457200" algn="l">
              <a:buFontTx/>
              <a:buChar char="-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55542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733" y="60652"/>
            <a:ext cx="11584680" cy="789710"/>
          </a:xfrm>
        </p:spPr>
        <p:txBody>
          <a:bodyPr>
            <a:normAutofit/>
          </a:bodyPr>
          <a:lstStyle/>
          <a:p>
            <a:r>
              <a:rPr lang="ru-RU" sz="4800" dirty="0"/>
              <a:t>С чего начинать? </a:t>
            </a: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075" y="1246909"/>
            <a:ext cx="10228657" cy="5467157"/>
          </a:xfrm>
        </p:spPr>
        <p:txBody>
          <a:bodyPr>
            <a:normAutofit lnSpcReduction="10000"/>
          </a:bodyPr>
          <a:lstStyle/>
          <a:p>
            <a:pPr marL="514350" indent="-514350" algn="l">
              <a:buAutoNum type="arabicPeriod"/>
            </a:pPr>
            <a:r>
              <a:rPr lang="ru-RU" sz="2800" dirty="0"/>
              <a:t>Выделенный гаджет без доступа к интернету</a:t>
            </a:r>
          </a:p>
          <a:p>
            <a:pPr marL="514350" indent="-514350" algn="l">
              <a:buAutoNum type="arabicPeriod"/>
            </a:pPr>
            <a:r>
              <a:rPr lang="ru-RU" sz="2800" dirty="0"/>
              <a:t>Нельзя использовать телефон родителей</a:t>
            </a:r>
          </a:p>
          <a:p>
            <a:pPr marL="514350" indent="-514350" algn="l">
              <a:buAutoNum type="arabicPeriod"/>
            </a:pPr>
            <a:r>
              <a:rPr lang="ru-RU" sz="2800" dirty="0"/>
              <a:t>Заранее оговоренные правила по времени.</a:t>
            </a:r>
          </a:p>
          <a:p>
            <a:pPr algn="l"/>
            <a:r>
              <a:rPr lang="ru-RU" sz="2800" dirty="0"/>
              <a:t>3-5 лет – таймер прозвенел – забирает родитель</a:t>
            </a:r>
          </a:p>
          <a:p>
            <a:pPr algn="l"/>
            <a:r>
              <a:rPr lang="ru-RU" sz="2800" dirty="0"/>
              <a:t>5-7 лет – таймер прозвенел -  ребенок останавливается</a:t>
            </a:r>
          </a:p>
          <a:p>
            <a:pPr algn="l"/>
            <a:r>
              <a:rPr lang="ru-RU" sz="2800" dirty="0"/>
              <a:t>4. Выделенное место.</a:t>
            </a:r>
          </a:p>
          <a:p>
            <a:pPr algn="l"/>
            <a:r>
              <a:rPr lang="ru-RU" sz="2800" dirty="0"/>
              <a:t>5. Не использовать для отвлечения/утешения/еды/засыпания/поездок(кроме аудио)!!! </a:t>
            </a:r>
          </a:p>
          <a:p>
            <a:pPr algn="l"/>
            <a:r>
              <a:rPr lang="ru-RU" sz="2800" dirty="0"/>
              <a:t>6. Начинать с общения/продуктивной деятельности.</a:t>
            </a:r>
          </a:p>
          <a:p>
            <a:pPr algn="l"/>
            <a:r>
              <a:rPr lang="ru-RU" sz="2800" dirty="0"/>
              <a:t>7. Сразу рассказывать о правилах вежливости. </a:t>
            </a:r>
          </a:p>
          <a:p>
            <a:pPr algn="l"/>
            <a:endParaRPr lang="ru-RU" sz="2800" dirty="0"/>
          </a:p>
          <a:p>
            <a:pPr algn="l"/>
            <a:r>
              <a:rPr lang="ru-RU" sz="2800" dirty="0"/>
              <a:t>Продуктивная деятельность: ребенок влияет на экран. </a:t>
            </a:r>
          </a:p>
        </p:txBody>
      </p:sp>
    </p:spTree>
    <p:extLst>
      <p:ext uri="{BB962C8B-B14F-4D97-AF65-F5344CB8AC3E}">
        <p14:creationId xmlns:p14="http://schemas.microsoft.com/office/powerpoint/2010/main" val="16901766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1342</Words>
  <Application>Microsoft Office PowerPoint</Application>
  <PresentationFormat>Широкоэкранный</PresentationFormat>
  <Paragraphs>226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Тема Office</vt:lpstr>
      <vt:lpstr>Дети и гаджеты</vt:lpstr>
      <vt:lpstr>Презентация PowerPoint</vt:lpstr>
      <vt:lpstr>Запретить нельзя использовать? </vt:lpstr>
      <vt:lpstr>Правила: с какого возраста, сколько времени, какой контент.</vt:lpstr>
      <vt:lpstr>Правила: с какого возраста, сколько времени, какой контент.</vt:lpstr>
      <vt:lpstr>Правила: с какого возраста, сколько времени, какой контент.</vt:lpstr>
      <vt:lpstr>Правила: с какого возраста, сколько времени, какой контент.</vt:lpstr>
      <vt:lpstr>Правила: с какого возраста, сколько времени, какой контент.</vt:lpstr>
      <vt:lpstr>С чего начинать? </vt:lpstr>
      <vt:lpstr>Как продолжать? </vt:lpstr>
      <vt:lpstr>Что делать, если…  </vt:lpstr>
      <vt:lpstr>Что делать, если…  </vt:lpstr>
      <vt:lpstr>Что делать, если… </vt:lpstr>
      <vt:lpstr>Правила: с какого возраста, сколько времени, какой контент.</vt:lpstr>
      <vt:lpstr>«Лечение зависимости»: </vt:lpstr>
      <vt:lpstr>«Лечение зависимости»: </vt:lpstr>
      <vt:lpstr>Презентация PowerPoint</vt:lpstr>
      <vt:lpstr>Что такое интернет? </vt:lpstr>
      <vt:lpstr>Введение. Социальные сети </vt:lpstr>
      <vt:lpstr>Введение. Социальные сети </vt:lpstr>
      <vt:lpstr>Упс. 18+</vt:lpstr>
      <vt:lpstr>Упс. 18-</vt:lpstr>
      <vt:lpstr>Буллинг</vt:lpstr>
      <vt:lpstr>Плохая работа. </vt:lpstr>
      <vt:lpstr>Плохая работа. Признаки.  </vt:lpstr>
      <vt:lpstr>Мошенники и благотворители))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Дети и гаджеты</dc:title>
  <dc:creator>Наталия Романова-Афкрикантова</dc:creator>
  <cp:lastModifiedBy>User</cp:lastModifiedBy>
  <cp:revision>15</cp:revision>
  <dcterms:created xsi:type="dcterms:W3CDTF">2019-07-31T19:31:48Z</dcterms:created>
  <dcterms:modified xsi:type="dcterms:W3CDTF">2023-06-13T05:14:56Z</dcterms:modified>
</cp:coreProperties>
</file>